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87" r:id="rId4"/>
    <p:sldId id="288" r:id="rId5"/>
    <p:sldId id="297" r:id="rId6"/>
    <p:sldId id="298" r:id="rId7"/>
    <p:sldId id="307" r:id="rId8"/>
    <p:sldId id="289" r:id="rId9"/>
    <p:sldId id="299" r:id="rId10"/>
    <p:sldId id="300" r:id="rId11"/>
    <p:sldId id="290" r:id="rId12"/>
    <p:sldId id="301" r:id="rId13"/>
    <p:sldId id="308" r:id="rId14"/>
    <p:sldId id="291" r:id="rId15"/>
    <p:sldId id="292" r:id="rId16"/>
    <p:sldId id="302" r:id="rId17"/>
    <p:sldId id="306" r:id="rId18"/>
    <p:sldId id="303" r:id="rId19"/>
    <p:sldId id="304" r:id="rId20"/>
    <p:sldId id="309" r:id="rId21"/>
    <p:sldId id="305" r:id="rId22"/>
    <p:sldId id="310" r:id="rId23"/>
    <p:sldId id="311" r:id="rId24"/>
    <p:sldId id="312" r:id="rId25"/>
    <p:sldId id="313" r:id="rId26"/>
    <p:sldId id="314" r:id="rId27"/>
    <p:sldId id="321" r:id="rId28"/>
    <p:sldId id="317" r:id="rId29"/>
    <p:sldId id="318" r:id="rId30"/>
    <p:sldId id="319" r:id="rId31"/>
    <p:sldId id="320" r:id="rId32"/>
    <p:sldId id="315" r:id="rId33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9F04B3-C2A7-4F6A-807F-4332BA949FF9}">
          <p14:sldIdLst>
            <p14:sldId id="256"/>
            <p14:sldId id="286"/>
            <p14:sldId id="287"/>
            <p14:sldId id="288"/>
            <p14:sldId id="297"/>
            <p14:sldId id="298"/>
            <p14:sldId id="307"/>
            <p14:sldId id="289"/>
            <p14:sldId id="299"/>
            <p14:sldId id="300"/>
            <p14:sldId id="290"/>
            <p14:sldId id="301"/>
            <p14:sldId id="308"/>
            <p14:sldId id="291"/>
            <p14:sldId id="292"/>
            <p14:sldId id="302"/>
            <p14:sldId id="306"/>
            <p14:sldId id="303"/>
            <p14:sldId id="304"/>
            <p14:sldId id="309"/>
            <p14:sldId id="305"/>
            <p14:sldId id="310"/>
            <p14:sldId id="311"/>
            <p14:sldId id="312"/>
            <p14:sldId id="313"/>
            <p14:sldId id="314"/>
          </p14:sldIdLst>
        </p14:section>
        <p14:section name="Environmental Updates" id="{1EEB4151-BF19-4F48-B99A-D1ADA86336EE}">
          <p14:sldIdLst>
            <p14:sldId id="321"/>
            <p14:sldId id="317"/>
            <p14:sldId id="318"/>
            <p14:sldId id="319"/>
            <p14:sldId id="320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C43"/>
    <a:srgbClr val="FBBB05"/>
    <a:srgbClr val="003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94198" autoAdjust="0"/>
  </p:normalViewPr>
  <p:slideViewPr>
    <p:cSldViewPr snapToGrid="0" snapToObjects="1">
      <p:cViewPr varScale="1">
        <p:scale>
          <a:sx n="101" d="100"/>
          <a:sy n="101" d="100"/>
        </p:scale>
        <p:origin x="12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23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22E1EF-6B50-4ADA-A870-EADDE2A7AFBD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3C035937-B0BD-40E8-A7A5-1B66889CF405}">
      <dgm:prSet phldrT="[Text]" custT="1"/>
      <dgm:spPr>
        <a:xfrm>
          <a:off x="1885950" y="0"/>
          <a:ext cx="1257299" cy="1051718"/>
        </a:xfrm>
        <a:prstGeom prst="trapezoid">
          <a:avLst>
            <a:gd name="adj" fmla="val 5977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t"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6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1</a:t>
          </a:r>
          <a:endParaRPr lang="en-US" sz="36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gm:t>
    </dgm:pt>
    <dgm:pt modelId="{D17599C3-6525-47F9-BF19-361CFB6BA4DF}" type="parTrans" cxnId="{6D68FCE9-638B-4874-832C-3F8CDBDED0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37A123B7-F058-4C47-ADBE-835F0FB4BC3B}" type="sibTrans" cxnId="{6D68FCE9-638B-4874-832C-3F8CDBDED0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0803264E-864B-4618-B0BD-B4105C59A3FA}">
      <dgm:prSet phldrT="[Text]" custT="1"/>
      <dgm:spPr>
        <a:xfrm>
          <a:off x="1257299" y="1051718"/>
          <a:ext cx="2514599" cy="1051718"/>
        </a:xfrm>
        <a:prstGeom prst="trapezoid">
          <a:avLst>
            <a:gd name="adj" fmla="val 59774"/>
          </a:avLst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6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29</a:t>
          </a:r>
          <a:endParaRPr lang="en-US" sz="36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gm:t>
    </dgm:pt>
    <dgm:pt modelId="{33EA7443-00DC-4CF1-BF06-ACD0FEC680CF}" type="parTrans" cxnId="{CD1CD5BA-C8B6-4F94-86A1-D23EAF94A0F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F1995554-74B6-47C3-BB5E-3FE8586021A7}" type="sibTrans" cxnId="{CD1CD5BA-C8B6-4F94-86A1-D23EAF94A0F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827395C3-E614-485E-B498-423C24B87579}">
      <dgm:prSet phldrT="[Text]" custT="1"/>
      <dgm:spPr>
        <a:xfrm>
          <a:off x="628650" y="2103437"/>
          <a:ext cx="3771899" cy="1051718"/>
        </a:xfrm>
        <a:prstGeom prst="trapezoid">
          <a:avLst>
            <a:gd name="adj" fmla="val 59774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6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300</a:t>
          </a:r>
          <a:endParaRPr lang="en-US" sz="36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gm:t>
    </dgm:pt>
    <dgm:pt modelId="{0A375931-EE7D-407E-957C-5570CA22E324}" type="parTrans" cxnId="{63DB7DA0-DBBE-489A-9C41-21132761749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10412EA2-8B7A-43E9-B728-3F2B08087A28}" type="sibTrans" cxnId="{63DB7DA0-DBBE-489A-9C41-21132761749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6A214BB4-71EA-4F90-9258-B6BA5CABC8B0}">
      <dgm:prSet phldrT="[Text]" custT="1"/>
      <dgm:spPr>
        <a:xfrm>
          <a:off x="0" y="3155156"/>
          <a:ext cx="5029199" cy="1051718"/>
        </a:xfrm>
        <a:prstGeom prst="trapezoid">
          <a:avLst>
            <a:gd name="adj" fmla="val 59774"/>
          </a:avLst>
        </a:prstGeom>
        <a:solidFill>
          <a:srgbClr val="5AA6C0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6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3000</a:t>
          </a:r>
          <a:endParaRPr lang="en-US" sz="36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gm:t>
    </dgm:pt>
    <dgm:pt modelId="{61C7CA77-B7AC-4248-B585-2EDDF6A64522}" type="parTrans" cxnId="{927D4373-6671-43EF-89F3-E2DEE9725CC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AB9CBA45-32C3-47B2-A4A0-795827978C5D}" type="sibTrans" cxnId="{927D4373-6671-43EF-89F3-E2DEE9725CC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4400">
            <a:latin typeface="72 Black" panose="020B0A04030603020204" pitchFamily="34" charset="0"/>
            <a:cs typeface="72 Black" panose="020B0A04030603020204" pitchFamily="34" charset="0"/>
          </a:endParaRPr>
        </a:p>
      </dgm:t>
    </dgm:pt>
    <dgm:pt modelId="{FCE44A43-55F6-4845-856F-D7BD250B8F9F}" type="pres">
      <dgm:prSet presAssocID="{8F22E1EF-6B50-4ADA-A870-EADDE2A7AFBD}" presName="Name0" presStyleCnt="0">
        <dgm:presLayoutVars>
          <dgm:dir/>
          <dgm:animLvl val="lvl"/>
          <dgm:resizeHandles val="exact"/>
        </dgm:presLayoutVars>
      </dgm:prSet>
      <dgm:spPr/>
    </dgm:pt>
    <dgm:pt modelId="{2DA993EB-D5A6-44DA-BD6D-5C6845F8EEFE}" type="pres">
      <dgm:prSet presAssocID="{3C035937-B0BD-40E8-A7A5-1B66889CF405}" presName="Name8" presStyleCnt="0"/>
      <dgm:spPr/>
    </dgm:pt>
    <dgm:pt modelId="{57D779B8-D6E4-4511-B045-D2CFD71D458D}" type="pres">
      <dgm:prSet presAssocID="{3C035937-B0BD-40E8-A7A5-1B66889CF405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BE7AE-E2F6-4599-8135-3A71883BBCBA}" type="pres">
      <dgm:prSet presAssocID="{3C035937-B0BD-40E8-A7A5-1B66889CF4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2705AB-94E9-4CC0-B072-B04420433F2F}" type="pres">
      <dgm:prSet presAssocID="{0803264E-864B-4618-B0BD-B4105C59A3FA}" presName="Name8" presStyleCnt="0"/>
      <dgm:spPr/>
    </dgm:pt>
    <dgm:pt modelId="{959AF651-06B1-4075-BBA0-AA9A754D083C}" type="pres">
      <dgm:prSet presAssocID="{0803264E-864B-4618-B0BD-B4105C59A3FA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C31FBF-8B13-42DA-800E-1752644FF21E}" type="pres">
      <dgm:prSet presAssocID="{0803264E-864B-4618-B0BD-B4105C59A3F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9BC20-0DCC-4989-A813-D7A6C4DDE1A4}" type="pres">
      <dgm:prSet presAssocID="{827395C3-E614-485E-B498-423C24B87579}" presName="Name8" presStyleCnt="0"/>
      <dgm:spPr/>
    </dgm:pt>
    <dgm:pt modelId="{A56F5B9A-D3D3-444C-863C-1E707EF20D11}" type="pres">
      <dgm:prSet presAssocID="{827395C3-E614-485E-B498-423C24B87579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76EA2B-B1F2-42C8-87A8-27C2B0C6796A}" type="pres">
      <dgm:prSet presAssocID="{827395C3-E614-485E-B498-423C24B875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91791-3C0A-4A48-80EA-AC7467882505}" type="pres">
      <dgm:prSet presAssocID="{6A214BB4-71EA-4F90-9258-B6BA5CABC8B0}" presName="Name8" presStyleCnt="0"/>
      <dgm:spPr/>
    </dgm:pt>
    <dgm:pt modelId="{1250957E-67C5-4F97-A976-4EF2924A60DF}" type="pres">
      <dgm:prSet presAssocID="{6A214BB4-71EA-4F90-9258-B6BA5CABC8B0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A61CA-1FB4-4AF8-8CA0-3EDAF23CCA6F}" type="pres">
      <dgm:prSet presAssocID="{6A214BB4-71EA-4F90-9258-B6BA5CABC8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DB7DA0-DBBE-489A-9C41-211327617496}" srcId="{8F22E1EF-6B50-4ADA-A870-EADDE2A7AFBD}" destId="{827395C3-E614-485E-B498-423C24B87579}" srcOrd="2" destOrd="0" parTransId="{0A375931-EE7D-407E-957C-5570CA22E324}" sibTransId="{10412EA2-8B7A-43E9-B728-3F2B08087A28}"/>
    <dgm:cxn modelId="{56ECDE4A-4ABA-4F1E-9319-A68DA1D86732}" type="presOf" srcId="{8F22E1EF-6B50-4ADA-A870-EADDE2A7AFBD}" destId="{FCE44A43-55F6-4845-856F-D7BD250B8F9F}" srcOrd="0" destOrd="0" presId="urn:microsoft.com/office/officeart/2005/8/layout/pyramid1"/>
    <dgm:cxn modelId="{C0AE1391-D948-4018-90C7-A966B5DBF5B4}" type="presOf" srcId="{6A214BB4-71EA-4F90-9258-B6BA5CABC8B0}" destId="{1250957E-67C5-4F97-A976-4EF2924A60DF}" srcOrd="0" destOrd="0" presId="urn:microsoft.com/office/officeart/2005/8/layout/pyramid1"/>
    <dgm:cxn modelId="{BB330FE4-1102-4B2A-8853-D372B0019F61}" type="presOf" srcId="{3C035937-B0BD-40E8-A7A5-1B66889CF405}" destId="{E00BE7AE-E2F6-4599-8135-3A71883BBCBA}" srcOrd="1" destOrd="0" presId="urn:microsoft.com/office/officeart/2005/8/layout/pyramid1"/>
    <dgm:cxn modelId="{CD1CD5BA-C8B6-4F94-86A1-D23EAF94A0F6}" srcId="{8F22E1EF-6B50-4ADA-A870-EADDE2A7AFBD}" destId="{0803264E-864B-4618-B0BD-B4105C59A3FA}" srcOrd="1" destOrd="0" parTransId="{33EA7443-00DC-4CF1-BF06-ACD0FEC680CF}" sibTransId="{F1995554-74B6-47C3-BB5E-3FE8586021A7}"/>
    <dgm:cxn modelId="{3E6812AF-06DE-454E-8952-710D51B89416}" type="presOf" srcId="{3C035937-B0BD-40E8-A7A5-1B66889CF405}" destId="{57D779B8-D6E4-4511-B045-D2CFD71D458D}" srcOrd="0" destOrd="0" presId="urn:microsoft.com/office/officeart/2005/8/layout/pyramid1"/>
    <dgm:cxn modelId="{6D68FCE9-638B-4874-832C-3F8CDBDED0E7}" srcId="{8F22E1EF-6B50-4ADA-A870-EADDE2A7AFBD}" destId="{3C035937-B0BD-40E8-A7A5-1B66889CF405}" srcOrd="0" destOrd="0" parTransId="{D17599C3-6525-47F9-BF19-361CFB6BA4DF}" sibTransId="{37A123B7-F058-4C47-ADBE-835F0FB4BC3B}"/>
    <dgm:cxn modelId="{BB72891B-6E55-4A36-BDF0-931AB8745904}" type="presOf" srcId="{827395C3-E614-485E-B498-423C24B87579}" destId="{A56F5B9A-D3D3-444C-863C-1E707EF20D11}" srcOrd="0" destOrd="0" presId="urn:microsoft.com/office/officeart/2005/8/layout/pyramid1"/>
    <dgm:cxn modelId="{7F42496C-BA2B-40FB-BD48-B5A981F4432A}" type="presOf" srcId="{0803264E-864B-4618-B0BD-B4105C59A3FA}" destId="{8BC31FBF-8B13-42DA-800E-1752644FF21E}" srcOrd="1" destOrd="0" presId="urn:microsoft.com/office/officeart/2005/8/layout/pyramid1"/>
    <dgm:cxn modelId="{2B3D7296-B7CA-49A1-B9F6-C2AEF7574AC0}" type="presOf" srcId="{0803264E-864B-4618-B0BD-B4105C59A3FA}" destId="{959AF651-06B1-4075-BBA0-AA9A754D083C}" srcOrd="0" destOrd="0" presId="urn:microsoft.com/office/officeart/2005/8/layout/pyramid1"/>
    <dgm:cxn modelId="{927D4373-6671-43EF-89F3-E2DEE9725CC0}" srcId="{8F22E1EF-6B50-4ADA-A870-EADDE2A7AFBD}" destId="{6A214BB4-71EA-4F90-9258-B6BA5CABC8B0}" srcOrd="3" destOrd="0" parTransId="{61C7CA77-B7AC-4248-B585-2EDDF6A64522}" sibTransId="{AB9CBA45-32C3-47B2-A4A0-795827978C5D}"/>
    <dgm:cxn modelId="{7AC4EE8B-839F-492D-901F-46411B287966}" type="presOf" srcId="{6A214BB4-71EA-4F90-9258-B6BA5CABC8B0}" destId="{BFFA61CA-1FB4-4AF8-8CA0-3EDAF23CCA6F}" srcOrd="1" destOrd="0" presId="urn:microsoft.com/office/officeart/2005/8/layout/pyramid1"/>
    <dgm:cxn modelId="{46EB693D-3476-4A32-B4E1-84A1BD1124E3}" type="presOf" srcId="{827395C3-E614-485E-B498-423C24B87579}" destId="{5576EA2B-B1F2-42C8-87A8-27C2B0C6796A}" srcOrd="1" destOrd="0" presId="urn:microsoft.com/office/officeart/2005/8/layout/pyramid1"/>
    <dgm:cxn modelId="{96C99856-3C45-4AA0-A7AE-209A1D2A56EE}" type="presParOf" srcId="{FCE44A43-55F6-4845-856F-D7BD250B8F9F}" destId="{2DA993EB-D5A6-44DA-BD6D-5C6845F8EEFE}" srcOrd="0" destOrd="0" presId="urn:microsoft.com/office/officeart/2005/8/layout/pyramid1"/>
    <dgm:cxn modelId="{EF7D92A0-9A74-4A53-921A-3316557D6D63}" type="presParOf" srcId="{2DA993EB-D5A6-44DA-BD6D-5C6845F8EEFE}" destId="{57D779B8-D6E4-4511-B045-D2CFD71D458D}" srcOrd="0" destOrd="0" presId="urn:microsoft.com/office/officeart/2005/8/layout/pyramid1"/>
    <dgm:cxn modelId="{5606C710-2611-4E32-AB32-4FA9E2077F00}" type="presParOf" srcId="{2DA993EB-D5A6-44DA-BD6D-5C6845F8EEFE}" destId="{E00BE7AE-E2F6-4599-8135-3A71883BBCBA}" srcOrd="1" destOrd="0" presId="urn:microsoft.com/office/officeart/2005/8/layout/pyramid1"/>
    <dgm:cxn modelId="{19EA6A8C-B266-4E38-BD22-6A6009EF6016}" type="presParOf" srcId="{FCE44A43-55F6-4845-856F-D7BD250B8F9F}" destId="{EC2705AB-94E9-4CC0-B072-B04420433F2F}" srcOrd="1" destOrd="0" presId="urn:microsoft.com/office/officeart/2005/8/layout/pyramid1"/>
    <dgm:cxn modelId="{A3642BB1-6D8E-41D7-9399-D38489D3E644}" type="presParOf" srcId="{EC2705AB-94E9-4CC0-B072-B04420433F2F}" destId="{959AF651-06B1-4075-BBA0-AA9A754D083C}" srcOrd="0" destOrd="0" presId="urn:microsoft.com/office/officeart/2005/8/layout/pyramid1"/>
    <dgm:cxn modelId="{B62431BE-37DE-48A2-AA99-3ADE36CDF245}" type="presParOf" srcId="{EC2705AB-94E9-4CC0-B072-B04420433F2F}" destId="{8BC31FBF-8B13-42DA-800E-1752644FF21E}" srcOrd="1" destOrd="0" presId="urn:microsoft.com/office/officeart/2005/8/layout/pyramid1"/>
    <dgm:cxn modelId="{A46BE91C-D676-44BB-A925-2A0A65994E1D}" type="presParOf" srcId="{FCE44A43-55F6-4845-856F-D7BD250B8F9F}" destId="{C539BC20-0DCC-4989-A813-D7A6C4DDE1A4}" srcOrd="2" destOrd="0" presId="urn:microsoft.com/office/officeart/2005/8/layout/pyramid1"/>
    <dgm:cxn modelId="{38EAE5EC-B8C5-44C4-BE32-5EBBBADD2E14}" type="presParOf" srcId="{C539BC20-0DCC-4989-A813-D7A6C4DDE1A4}" destId="{A56F5B9A-D3D3-444C-863C-1E707EF20D11}" srcOrd="0" destOrd="0" presId="urn:microsoft.com/office/officeart/2005/8/layout/pyramid1"/>
    <dgm:cxn modelId="{E0093E42-A08E-447C-BFC2-F91C04459CCB}" type="presParOf" srcId="{C539BC20-0DCC-4989-A813-D7A6C4DDE1A4}" destId="{5576EA2B-B1F2-42C8-87A8-27C2B0C6796A}" srcOrd="1" destOrd="0" presId="urn:microsoft.com/office/officeart/2005/8/layout/pyramid1"/>
    <dgm:cxn modelId="{0327D57A-AC5B-47EE-8DD9-B8A494C1B182}" type="presParOf" srcId="{FCE44A43-55F6-4845-856F-D7BD250B8F9F}" destId="{88B91791-3C0A-4A48-80EA-AC7467882505}" srcOrd="3" destOrd="0" presId="urn:microsoft.com/office/officeart/2005/8/layout/pyramid1"/>
    <dgm:cxn modelId="{D0AA24F9-E4DC-4D90-904F-8AD39C9DD162}" type="presParOf" srcId="{88B91791-3C0A-4A48-80EA-AC7467882505}" destId="{1250957E-67C5-4F97-A976-4EF2924A60DF}" srcOrd="0" destOrd="0" presId="urn:microsoft.com/office/officeart/2005/8/layout/pyramid1"/>
    <dgm:cxn modelId="{6ED00612-FAE6-4964-A871-0E2D60B592D5}" type="presParOf" srcId="{88B91791-3C0A-4A48-80EA-AC7467882505}" destId="{BFFA61CA-1FB4-4AF8-8CA0-3EDAF23CCA6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779B8-D6E4-4511-B045-D2CFD71D458D}">
      <dsp:nvSpPr>
        <dsp:cNvPr id="0" name=""/>
        <dsp:cNvSpPr/>
      </dsp:nvSpPr>
      <dsp:spPr>
        <a:xfrm>
          <a:off x="1885950" y="0"/>
          <a:ext cx="1257299" cy="1051718"/>
        </a:xfrm>
        <a:prstGeom prst="trapezoid">
          <a:avLst>
            <a:gd name="adj" fmla="val 5977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1</a:t>
          </a:r>
          <a:endParaRPr lang="en-US" sz="36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sp:txBody>
      <dsp:txXfrm>
        <a:off x="2305050" y="350573"/>
        <a:ext cx="419099" cy="701145"/>
      </dsp:txXfrm>
    </dsp:sp>
    <dsp:sp modelId="{959AF651-06B1-4075-BBA0-AA9A754D083C}">
      <dsp:nvSpPr>
        <dsp:cNvPr id="0" name=""/>
        <dsp:cNvSpPr/>
      </dsp:nvSpPr>
      <dsp:spPr>
        <a:xfrm>
          <a:off x="1257299" y="1051718"/>
          <a:ext cx="2514599" cy="1051718"/>
        </a:xfrm>
        <a:prstGeom prst="trapezoid">
          <a:avLst>
            <a:gd name="adj" fmla="val 59774"/>
          </a:avLst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29</a:t>
          </a:r>
          <a:endParaRPr lang="en-US" sz="36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sp:txBody>
      <dsp:txXfrm>
        <a:off x="2116457" y="1321391"/>
        <a:ext cx="796284" cy="782045"/>
      </dsp:txXfrm>
    </dsp:sp>
    <dsp:sp modelId="{A56F5B9A-D3D3-444C-863C-1E707EF20D11}">
      <dsp:nvSpPr>
        <dsp:cNvPr id="0" name=""/>
        <dsp:cNvSpPr/>
      </dsp:nvSpPr>
      <dsp:spPr>
        <a:xfrm>
          <a:off x="628650" y="2103437"/>
          <a:ext cx="3771899" cy="1051718"/>
        </a:xfrm>
        <a:prstGeom prst="trapezoid">
          <a:avLst>
            <a:gd name="adj" fmla="val 59774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300</a:t>
          </a:r>
          <a:endParaRPr lang="en-US" sz="36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sp:txBody>
      <dsp:txXfrm>
        <a:off x="1707835" y="2283219"/>
        <a:ext cx="1613529" cy="871936"/>
      </dsp:txXfrm>
    </dsp:sp>
    <dsp:sp modelId="{1250957E-67C5-4F97-A976-4EF2924A60DF}">
      <dsp:nvSpPr>
        <dsp:cNvPr id="0" name=""/>
        <dsp:cNvSpPr/>
      </dsp:nvSpPr>
      <dsp:spPr>
        <a:xfrm>
          <a:off x="0" y="3155156"/>
          <a:ext cx="5029199" cy="1051718"/>
        </a:xfrm>
        <a:prstGeom prst="trapezoid">
          <a:avLst>
            <a:gd name="adj" fmla="val 59774"/>
          </a:avLst>
        </a:prstGeom>
        <a:solidFill>
          <a:srgbClr val="5AA6C0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kern="12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72 Black" panose="020B0A04030603020204" pitchFamily="34" charset="0"/>
              <a:ea typeface="+mn-ea"/>
              <a:cs typeface="72 Black" panose="020B0A04030603020204" pitchFamily="34" charset="0"/>
            </a:rPr>
            <a:t>3000</a:t>
          </a:r>
          <a:endParaRPr lang="en-US" sz="36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72 Black" panose="020B0A04030603020204" pitchFamily="34" charset="0"/>
            <a:ea typeface="+mn-ea"/>
            <a:cs typeface="72 Black" panose="020B0A04030603020204" pitchFamily="34" charset="0"/>
          </a:endParaRPr>
        </a:p>
      </dsp:txBody>
      <dsp:txXfrm>
        <a:off x="1299212" y="3289992"/>
        <a:ext cx="2430774" cy="916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084EC-800C-B546-8091-05582443E9D8}" type="datetimeFigureOut">
              <a:rPr lang="en-PT" smtClean="0"/>
              <a:t>10/05/2022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CDFBF-F88F-D14D-BB89-C8A6F935341B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21712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64686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24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9618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25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12667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26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00194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32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82703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Explain (brief)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Heinrich’s conclusion:  The relationship [of worker behavior and accidents] was first proposed in 1931 by Herbert William </a:t>
            </a:r>
            <a:r>
              <a:rPr lang="en-US" sz="1200" b="1" dirty="0" smtClean="0">
                <a:solidFill>
                  <a:prstClr val="black"/>
                </a:solidFill>
                <a:latin typeface="+mn-lt"/>
              </a:rPr>
              <a:t>Heinrich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 in his book </a:t>
            </a:r>
            <a:r>
              <a:rPr lang="en-US" sz="1200" u="sng" dirty="0" smtClean="0">
                <a:solidFill>
                  <a:prstClr val="black"/>
                </a:solidFill>
                <a:latin typeface="+mn-lt"/>
              </a:rPr>
              <a:t>Industrial Accident Prevention: A Scientific Approach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. </a:t>
            </a:r>
            <a:r>
              <a:rPr lang="en-US" sz="1200" b="1" dirty="0" smtClean="0">
                <a:solidFill>
                  <a:prstClr val="black"/>
                </a:solidFill>
                <a:latin typeface="+mn-lt"/>
              </a:rPr>
              <a:t>Heinrich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 was a pioneer in the field of workplace health and safety.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 smtClean="0">
              <a:solidFill>
                <a:prstClr val="black"/>
              </a:solidFill>
              <a:latin typeface="+mn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+mn-lt"/>
              </a:rPr>
              <a:t>Heinrich's theory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 also suggested that 88% of all accidents were caused by a human decision to carry out an unsafe act.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 smtClean="0">
              <a:solidFill>
                <a:prstClr val="black"/>
              </a:solidFill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Point out where</a:t>
            </a:r>
            <a:r>
              <a:rPr lang="en-US" sz="1200" baseline="0" dirty="0" smtClean="0">
                <a:solidFill>
                  <a:prstClr val="black"/>
                </a:solidFill>
                <a:latin typeface="+mn-lt"/>
              </a:rPr>
              <a:t> we are on the pyramid (Serious Injury)</a:t>
            </a:r>
            <a:endParaRPr lang="en-US" sz="1200" dirty="0" smtClean="0">
              <a:solidFill>
                <a:prstClr val="black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prstClr val="black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 smtClean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3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51810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9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43005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11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30916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16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4492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a minimum lift plans must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Weight of the job and how determined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CG location and how determined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Rigging gear, arrangement and WLL in</a:t>
            </a:r>
            <a:r>
              <a:rPr lang="en-US" baseline="0" dirty="0" smtClean="0"/>
              <a:t> arrangement configuration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Lifting equipment capacity in the configuration 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Sketches and/or calculations as needed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Is the job “High Risk”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Consider – lift sequence/movement, lifting equipment restrictions/limits, clearances, travel path, landing site. Weather,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17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13497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21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8018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22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36820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CDFBF-F88F-D14D-BB89-C8A6F935341B}" type="slidenum">
              <a:rPr lang="en-PT" smtClean="0"/>
              <a:t>23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2037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D73A74-0F0C-0A4A-9C1D-77AF25EFF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441345-29E8-3241-8A38-2E7044F8A6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399" y="6006351"/>
            <a:ext cx="1334827" cy="526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4ADDE4-B82C-1448-8261-ED4D075C95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345746" y="6008390"/>
            <a:ext cx="398399" cy="51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B414F7-A818-FA4D-9B71-402552BA0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712995"/>
            <a:ext cx="5065643" cy="1790493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EFE6A-02DC-EE4F-9D2F-E41A6567A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400" y="2793864"/>
            <a:ext cx="506564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70003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11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20920-8CF0-1A4D-960F-F16BDC74C102}"/>
              </a:ext>
            </a:extLst>
          </p:cNvPr>
          <p:cNvSpPr/>
          <p:nvPr userDrawn="1"/>
        </p:nvSpPr>
        <p:spPr>
          <a:xfrm>
            <a:off x="11668539" y="0"/>
            <a:ext cx="5234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AC2B9-ADCE-1B47-8EAF-FB0385F1B87D}"/>
              </a:ext>
            </a:extLst>
          </p:cNvPr>
          <p:cNvSpPr/>
          <p:nvPr userDrawn="1"/>
        </p:nvSpPr>
        <p:spPr>
          <a:xfrm>
            <a:off x="1" y="5767388"/>
            <a:ext cx="11353799" cy="40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8B96F-681D-BF41-B0F6-7B259892AC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54700"/>
            <a:ext cx="10342563" cy="24765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Add key takeaway</a:t>
            </a:r>
          </a:p>
          <a:p>
            <a:pPr lvl="0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62186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20920-8CF0-1A4D-960F-F16BDC74C102}"/>
              </a:ext>
            </a:extLst>
          </p:cNvPr>
          <p:cNvSpPr/>
          <p:nvPr userDrawn="1"/>
        </p:nvSpPr>
        <p:spPr>
          <a:xfrm>
            <a:off x="11668539" y="0"/>
            <a:ext cx="52346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19BB90-FB9A-3348-9393-7036852C91FD}"/>
              </a:ext>
            </a:extLst>
          </p:cNvPr>
          <p:cNvSpPr/>
          <p:nvPr userDrawn="1"/>
        </p:nvSpPr>
        <p:spPr>
          <a:xfrm>
            <a:off x="1" y="5767388"/>
            <a:ext cx="11353799" cy="409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DA9D346-753B-A249-AD15-3E33B8C85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54700"/>
            <a:ext cx="10342563" cy="24765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Add key takeaway</a:t>
            </a:r>
          </a:p>
          <a:p>
            <a:pPr lvl="0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45759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20920-8CF0-1A4D-960F-F16BDC74C102}"/>
              </a:ext>
            </a:extLst>
          </p:cNvPr>
          <p:cNvSpPr/>
          <p:nvPr userDrawn="1"/>
        </p:nvSpPr>
        <p:spPr>
          <a:xfrm>
            <a:off x="11668539" y="0"/>
            <a:ext cx="52346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E71652-9E6E-F844-BD87-E81B86E8D53B}"/>
              </a:ext>
            </a:extLst>
          </p:cNvPr>
          <p:cNvSpPr/>
          <p:nvPr userDrawn="1"/>
        </p:nvSpPr>
        <p:spPr>
          <a:xfrm>
            <a:off x="1" y="5767388"/>
            <a:ext cx="11353799" cy="4095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501D8B9-6FBE-C342-863B-0CDC4D5FD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54700"/>
            <a:ext cx="10342563" cy="24765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Add key takeaway</a:t>
            </a:r>
          </a:p>
          <a:p>
            <a:pPr lvl="0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60723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384173"/>
            <a:ext cx="7385050" cy="57054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3EEC9-2737-C146-AF85-C6F2933B2569}"/>
              </a:ext>
            </a:extLst>
          </p:cNvPr>
          <p:cNvSpPr/>
          <p:nvPr userDrawn="1"/>
        </p:nvSpPr>
        <p:spPr>
          <a:xfrm>
            <a:off x="774800" y="0"/>
            <a:ext cx="2563823" cy="6277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97658" y="2452719"/>
            <a:ext cx="5508737" cy="1371647"/>
          </a:xfr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611992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384173"/>
            <a:ext cx="7385050" cy="57054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3EEC9-2737-C146-AF85-C6F2933B2569}"/>
              </a:ext>
            </a:extLst>
          </p:cNvPr>
          <p:cNvSpPr/>
          <p:nvPr userDrawn="1"/>
        </p:nvSpPr>
        <p:spPr>
          <a:xfrm>
            <a:off x="774800" y="0"/>
            <a:ext cx="2563823" cy="6277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97658" y="2452719"/>
            <a:ext cx="5508737" cy="1371647"/>
          </a:xfr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6806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6024" y="384173"/>
            <a:ext cx="9321426" cy="57054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55039" y="2715461"/>
            <a:ext cx="5399177" cy="736600"/>
          </a:xfrm>
        </p:spPr>
        <p:txBody>
          <a:bodyPr anchor="b"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F0958-4CB1-1245-A0B5-FC7F59A232EE}"/>
              </a:ext>
            </a:extLst>
          </p:cNvPr>
          <p:cNvSpPr/>
          <p:nvPr userDrawn="1"/>
        </p:nvSpPr>
        <p:spPr>
          <a:xfrm rot="10800000">
            <a:off x="1305729" y="-24812"/>
            <a:ext cx="451821" cy="58081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958281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6024" y="384173"/>
            <a:ext cx="9321426" cy="57054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55039" y="2715461"/>
            <a:ext cx="5399177" cy="736600"/>
          </a:xfrm>
        </p:spPr>
        <p:txBody>
          <a:bodyPr anchor="b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F0958-4CB1-1245-A0B5-FC7F59A232EE}"/>
              </a:ext>
            </a:extLst>
          </p:cNvPr>
          <p:cNvSpPr/>
          <p:nvPr userDrawn="1"/>
        </p:nvSpPr>
        <p:spPr>
          <a:xfrm rot="10800000">
            <a:off x="1305729" y="-24812"/>
            <a:ext cx="451821" cy="5808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848183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828" y="1541929"/>
            <a:ext cx="10190622" cy="45477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28" y="384173"/>
            <a:ext cx="8758137" cy="736600"/>
          </a:xfrm>
        </p:spPr>
        <p:txBody>
          <a:bodyPr anchor="b"/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66B5A6-0EA8-DD4D-B70E-41780F763685}"/>
              </a:ext>
            </a:extLst>
          </p:cNvPr>
          <p:cNvSpPr/>
          <p:nvPr userDrawn="1"/>
        </p:nvSpPr>
        <p:spPr>
          <a:xfrm>
            <a:off x="311972" y="0"/>
            <a:ext cx="451821" cy="6277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4105864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828" y="1541929"/>
            <a:ext cx="10190622" cy="45477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28" y="384173"/>
            <a:ext cx="8758137" cy="736600"/>
          </a:xfrm>
        </p:spPr>
        <p:txBody>
          <a:bodyPr anchor="b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66B5A6-0EA8-DD4D-B70E-41780F763685}"/>
              </a:ext>
            </a:extLst>
          </p:cNvPr>
          <p:cNvSpPr/>
          <p:nvPr userDrawn="1"/>
        </p:nvSpPr>
        <p:spPr>
          <a:xfrm>
            <a:off x="311972" y="0"/>
            <a:ext cx="451821" cy="6277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401329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470" y="1792941"/>
            <a:ext cx="10537980" cy="4296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02" y="506920"/>
            <a:ext cx="6886545" cy="736600"/>
          </a:xfrm>
        </p:spPr>
        <p:txBody>
          <a:bodyPr anchor="b"/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3E8D9-20F0-D949-B1C6-3D326F9D5E83}"/>
              </a:ext>
            </a:extLst>
          </p:cNvPr>
          <p:cNvSpPr/>
          <p:nvPr userDrawn="1"/>
        </p:nvSpPr>
        <p:spPr>
          <a:xfrm rot="10800000">
            <a:off x="0" y="374090"/>
            <a:ext cx="809469" cy="8694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E85088-5603-C44C-B33B-8944476403CB}"/>
              </a:ext>
            </a:extLst>
          </p:cNvPr>
          <p:cNvSpPr/>
          <p:nvPr userDrawn="1"/>
        </p:nvSpPr>
        <p:spPr>
          <a:xfrm rot="10800000">
            <a:off x="8364510" y="374090"/>
            <a:ext cx="3827489" cy="8694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3744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4F3211E3-4D57-6548-B687-ABA370A9A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B414F7-A818-FA4D-9B71-402552BA0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712995"/>
            <a:ext cx="5065643" cy="1790493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EFE6A-02DC-EE4F-9D2F-E41A6567A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400" y="2793864"/>
            <a:ext cx="5065643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PT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D8BD64-9176-F44A-B14D-A101205C36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399" y="6006351"/>
            <a:ext cx="1334827" cy="526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3F69B-B56C-7B43-AF15-55B6B96E11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345746" y="6008390"/>
            <a:ext cx="398399" cy="5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4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470" y="1792941"/>
            <a:ext cx="10537980" cy="4296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02" y="506920"/>
            <a:ext cx="6886545" cy="736600"/>
          </a:xfrm>
        </p:spPr>
        <p:txBody>
          <a:bodyPr anchor="b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3E8D9-20F0-D949-B1C6-3D326F9D5E83}"/>
              </a:ext>
            </a:extLst>
          </p:cNvPr>
          <p:cNvSpPr/>
          <p:nvPr userDrawn="1"/>
        </p:nvSpPr>
        <p:spPr>
          <a:xfrm rot="10800000">
            <a:off x="0" y="374090"/>
            <a:ext cx="809469" cy="869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E85088-5603-C44C-B33B-8944476403CB}"/>
              </a:ext>
            </a:extLst>
          </p:cNvPr>
          <p:cNvSpPr/>
          <p:nvPr userDrawn="1"/>
        </p:nvSpPr>
        <p:spPr>
          <a:xfrm rot="10800000">
            <a:off x="8364510" y="374090"/>
            <a:ext cx="3827489" cy="869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665585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D16A8-8951-8848-B7BF-95E6FE15645B}"/>
              </a:ext>
            </a:extLst>
          </p:cNvPr>
          <p:cNvSpPr/>
          <p:nvPr userDrawn="1"/>
        </p:nvSpPr>
        <p:spPr>
          <a:xfrm>
            <a:off x="838201" y="0"/>
            <a:ext cx="10515599" cy="1470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796356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D16A8-8951-8848-B7BF-95E6FE15645B}"/>
              </a:ext>
            </a:extLst>
          </p:cNvPr>
          <p:cNvSpPr/>
          <p:nvPr userDrawn="1"/>
        </p:nvSpPr>
        <p:spPr>
          <a:xfrm>
            <a:off x="838201" y="0"/>
            <a:ext cx="10515599" cy="1470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703546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D16A8-8951-8848-B7BF-95E6FE15645B}"/>
              </a:ext>
            </a:extLst>
          </p:cNvPr>
          <p:cNvSpPr/>
          <p:nvPr userDrawn="1"/>
        </p:nvSpPr>
        <p:spPr>
          <a:xfrm>
            <a:off x="838201" y="0"/>
            <a:ext cx="10515599" cy="14709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62301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BD61-F8BC-1D41-BA84-DF0CDEA7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B24-07D3-2546-89E5-1215F818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4BB64-49E3-194A-9107-2A0084E5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D16A8-8951-8848-B7BF-95E6FE15645B}"/>
              </a:ext>
            </a:extLst>
          </p:cNvPr>
          <p:cNvSpPr/>
          <p:nvPr userDrawn="1"/>
        </p:nvSpPr>
        <p:spPr>
          <a:xfrm>
            <a:off x="838201" y="0"/>
            <a:ext cx="10515599" cy="1470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421420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51E54-2590-E241-AF68-5D182721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894" y="1727760"/>
            <a:ext cx="4863353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85972-48BA-2D43-9652-ED2E25795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9AE5C4-6CD2-8741-86E5-426C3B3A2257}"/>
              </a:ext>
            </a:extLst>
          </p:cNvPr>
          <p:cNvSpPr/>
          <p:nvPr userDrawn="1"/>
        </p:nvSpPr>
        <p:spPr>
          <a:xfrm>
            <a:off x="0" y="0"/>
            <a:ext cx="649044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76BF70-7B84-E641-B10E-714F82C00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4894" y="3429000"/>
            <a:ext cx="5065643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53051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51E54-2590-E241-AF68-5D182721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894" y="1727760"/>
            <a:ext cx="486335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85972-48BA-2D43-9652-ED2E25795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9AE5C4-6CD2-8741-86E5-426C3B3A2257}"/>
              </a:ext>
            </a:extLst>
          </p:cNvPr>
          <p:cNvSpPr/>
          <p:nvPr userDrawn="1"/>
        </p:nvSpPr>
        <p:spPr>
          <a:xfrm>
            <a:off x="0" y="0"/>
            <a:ext cx="649044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76BF70-7B84-E641-B10E-714F82C00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4894" y="3429000"/>
            <a:ext cx="5065643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792359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008ED-8373-F245-8AD5-511D3A878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98A2A-5B90-A245-9D20-5ECE65B8A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9E78A2-E0BE-374C-8778-ED60E6EFE2FE}"/>
              </a:ext>
            </a:extLst>
          </p:cNvPr>
          <p:cNvSpPr/>
          <p:nvPr userDrawn="1"/>
        </p:nvSpPr>
        <p:spPr>
          <a:xfrm>
            <a:off x="838200" y="0"/>
            <a:ext cx="5652246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633F-9CB2-6A42-88C9-975811CF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647" y="1727760"/>
            <a:ext cx="4863353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86F0352-ECBE-AA49-8378-59BF7FEEF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647" y="3429000"/>
            <a:ext cx="5065643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240810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D6ABAF84-11D9-4E4E-892C-9FDE9FC5F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008ED-8373-F245-8AD5-511D3A878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E78A2-E0BE-374C-8778-ED60E6EFE2FE}"/>
              </a:ext>
            </a:extLst>
          </p:cNvPr>
          <p:cNvSpPr/>
          <p:nvPr userDrawn="1"/>
        </p:nvSpPr>
        <p:spPr>
          <a:xfrm>
            <a:off x="838200" y="0"/>
            <a:ext cx="5652246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633F-9CB2-6A42-88C9-975811CF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647" y="1727760"/>
            <a:ext cx="486335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86F0352-ECBE-AA49-8378-59BF7FEEF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647" y="3429000"/>
            <a:ext cx="5065643" cy="165576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053561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1EEC-07D2-A242-B984-E64E1853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8BE0-C5E8-C24E-B676-475AA4CC8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64832-D6F3-D642-8A07-4A45F7911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AAF0A-4FA1-4F42-BFCA-D29D41A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2F6BD7-ED70-5943-9E24-A79D7878618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C6FD75-0285-F041-B3DF-8E1B1E72BF17}" type="slidenum">
              <a:rPr lang="en-PT" smtClean="0"/>
              <a:pPr/>
              <a:t>‹#›</a:t>
            </a:fld>
            <a:endParaRPr lang="en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CA59E9-6FEF-014A-BCB6-C18AF4465614}"/>
              </a:ext>
            </a:extLst>
          </p:cNvPr>
          <p:cNvSpPr/>
          <p:nvPr userDrawn="1"/>
        </p:nvSpPr>
        <p:spPr>
          <a:xfrm>
            <a:off x="0" y="0"/>
            <a:ext cx="5234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39420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13E3032C-6697-6F4A-AC87-8EB8313EA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822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3C1C8-6911-744D-9583-9E33C5B87853}"/>
              </a:ext>
            </a:extLst>
          </p:cNvPr>
          <p:cNvSpPr/>
          <p:nvPr userDrawn="1"/>
        </p:nvSpPr>
        <p:spPr>
          <a:xfrm>
            <a:off x="6194425" y="580912"/>
            <a:ext cx="5157787" cy="6277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4135C-F6B8-FE4B-9CDD-FD5FC849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6" y="4014764"/>
            <a:ext cx="4961777" cy="1325563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1069B7-1D94-5342-8C59-0092E054E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D288BD-2683-7545-85ED-88DBACCFF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446" y="878541"/>
            <a:ext cx="4500283" cy="5298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030229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1EEC-07D2-A242-B984-E64E1853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8BE0-C5E8-C24E-B676-475AA4CC8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64832-D6F3-D642-8A07-4A45F7911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AAF0A-4FA1-4F42-BFCA-D29D41A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2F6BD7-ED70-5943-9E24-A79D7878618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C6FD75-0285-F041-B3DF-8E1B1E72BF17}" type="slidenum">
              <a:rPr lang="en-PT" smtClean="0"/>
              <a:pPr/>
              <a:t>‹#›</a:t>
            </a:fld>
            <a:endParaRPr lang="en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CA59E9-6FEF-014A-BCB6-C18AF4465614}"/>
              </a:ext>
            </a:extLst>
          </p:cNvPr>
          <p:cNvSpPr/>
          <p:nvPr userDrawn="1"/>
        </p:nvSpPr>
        <p:spPr>
          <a:xfrm>
            <a:off x="0" y="0"/>
            <a:ext cx="52346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047799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61EEC-07D2-A242-B984-E64E1853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8BE0-C5E8-C24E-B676-475AA4CC8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64832-D6F3-D642-8A07-4A45F7911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AAF0A-4FA1-4F42-BFCA-D29D41A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2F6BD7-ED70-5943-9E24-A79D7878618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C6FD75-0285-F041-B3DF-8E1B1E72BF17}" type="slidenum">
              <a:rPr lang="en-PT" smtClean="0"/>
              <a:pPr/>
              <a:t>‹#›</a:t>
            </a:fld>
            <a:endParaRPr lang="en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CA59E9-6FEF-014A-BCB6-C18AF4465614}"/>
              </a:ext>
            </a:extLst>
          </p:cNvPr>
          <p:cNvSpPr/>
          <p:nvPr userDrawn="1"/>
        </p:nvSpPr>
        <p:spPr>
          <a:xfrm>
            <a:off x="0" y="0"/>
            <a:ext cx="52346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4023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506F-9B26-E741-9AF9-1D4E107E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8A47E-A555-2749-AFAE-B288B820D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74B29-483E-394B-8378-ABA8CB993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FCF3E-C6DD-8B4D-88E8-4629DAB12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F6D19-0B0A-1A41-9E60-23B5A0180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54E10-FFB3-7D44-A17F-8B4AC6E1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126D23-5CD1-464B-83FD-A323E2FD473C}"/>
              </a:ext>
            </a:extLst>
          </p:cNvPr>
          <p:cNvSpPr/>
          <p:nvPr userDrawn="1"/>
        </p:nvSpPr>
        <p:spPr>
          <a:xfrm>
            <a:off x="838201" y="0"/>
            <a:ext cx="10515599" cy="3651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60913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506F-9B26-E741-9AF9-1D4E107E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8A47E-A555-2749-AFAE-B288B820D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74B29-483E-394B-8378-ABA8CB993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FCF3E-C6DD-8B4D-88E8-4629DAB12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F6D19-0B0A-1A41-9E60-23B5A0180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54E10-FFB3-7D44-A17F-8B4AC6E1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126D23-5CD1-464B-83FD-A323E2FD473C}"/>
              </a:ext>
            </a:extLst>
          </p:cNvPr>
          <p:cNvSpPr/>
          <p:nvPr userDrawn="1"/>
        </p:nvSpPr>
        <p:spPr>
          <a:xfrm>
            <a:off x="838201" y="0"/>
            <a:ext cx="10515599" cy="3651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63330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E5CB7C-2080-584F-BB89-4094311A86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425" y="582613"/>
            <a:ext cx="5157788" cy="6275387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6506F-9B26-E741-9AF9-1D4E107E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157787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8A47E-A555-2749-AFAE-B288B820D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74B29-483E-394B-8378-ABA8CB993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54E10-FFB3-7D44-A17F-8B4AC6E1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126D23-5CD1-464B-83FD-A323E2FD473C}"/>
              </a:ext>
            </a:extLst>
          </p:cNvPr>
          <p:cNvSpPr/>
          <p:nvPr userDrawn="1"/>
        </p:nvSpPr>
        <p:spPr>
          <a:xfrm>
            <a:off x="6194427" y="0"/>
            <a:ext cx="5159373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97022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E5CB7C-2080-584F-BB89-4094311A86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425" y="582613"/>
            <a:ext cx="5157788" cy="6275387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6506F-9B26-E741-9AF9-1D4E107E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157787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8A47E-A555-2749-AFAE-B288B820D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74B29-483E-394B-8378-ABA8CB993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54E10-FFB3-7D44-A17F-8B4AC6E1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126D23-5CD1-464B-83FD-A323E2FD473C}"/>
              </a:ext>
            </a:extLst>
          </p:cNvPr>
          <p:cNvSpPr/>
          <p:nvPr userDrawn="1"/>
        </p:nvSpPr>
        <p:spPr>
          <a:xfrm>
            <a:off x="6194427" y="0"/>
            <a:ext cx="5159373" cy="3651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264815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E5CB7C-2080-584F-BB89-4094311A86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425" y="582613"/>
            <a:ext cx="5157788" cy="6275387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6506F-9B26-E741-9AF9-1D4E107E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157787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8A47E-A555-2749-AFAE-B288B820D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74B29-483E-394B-8378-ABA8CB993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54E10-FFB3-7D44-A17F-8B4AC6E1D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126D23-5CD1-464B-83FD-A323E2FD473C}"/>
              </a:ext>
            </a:extLst>
          </p:cNvPr>
          <p:cNvSpPr/>
          <p:nvPr userDrawn="1"/>
        </p:nvSpPr>
        <p:spPr>
          <a:xfrm>
            <a:off x="6194427" y="0"/>
            <a:ext cx="5159373" cy="3651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125063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DF219-45B9-0D46-B8AB-5806D1A3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763A5-537B-FA45-8F4F-22FB1347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85430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F0FC0-D237-D344-99B5-F582C699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587029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5212-A845-F64F-9352-9F301BB1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0BB3-AB41-3549-A267-302991D1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50509-BE84-B249-AFE1-E759BE599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E2C27-3B7C-CB41-943C-3B1C7C3E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28089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FEA953-8F94-F540-9D47-AF895CDAF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789"/>
            <a:ext cx="12192000" cy="38782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3C1C8-6911-744D-9583-9E33C5B87853}"/>
              </a:ext>
            </a:extLst>
          </p:cNvPr>
          <p:cNvSpPr/>
          <p:nvPr userDrawn="1"/>
        </p:nvSpPr>
        <p:spPr>
          <a:xfrm>
            <a:off x="6194425" y="580912"/>
            <a:ext cx="5157787" cy="6277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4135C-F6B8-FE4B-9CDD-FD5FC849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6" y="4014764"/>
            <a:ext cx="4961777" cy="1325563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1069B7-1D94-5342-8C59-0092E054E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D288BD-2683-7545-85ED-88DBACCFF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446" y="986118"/>
            <a:ext cx="4500283" cy="5190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375052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4CD24-A838-3D40-98A0-805686122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679F7-AAB5-C044-8BC5-A4F46787C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B6A26-0D38-F74E-9B95-B119D7C83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13875-096B-3D49-B840-ADD2E294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84129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09B207-336A-DD4B-B6DF-0925151DC343}"/>
              </a:ext>
            </a:extLst>
          </p:cNvPr>
          <p:cNvSpPr/>
          <p:nvPr userDrawn="1"/>
        </p:nvSpPr>
        <p:spPr>
          <a:xfrm>
            <a:off x="10854466" y="580912"/>
            <a:ext cx="451821" cy="6277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771790" y="2825558"/>
            <a:ext cx="5814853" cy="1325563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0911"/>
            <a:ext cx="9690848" cy="559605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5848" y="6356350"/>
            <a:ext cx="2743200" cy="365125"/>
          </a:xfrm>
        </p:spPr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85425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09B207-336A-DD4B-B6DF-0925151DC343}"/>
              </a:ext>
            </a:extLst>
          </p:cNvPr>
          <p:cNvSpPr/>
          <p:nvPr userDrawn="1"/>
        </p:nvSpPr>
        <p:spPr>
          <a:xfrm>
            <a:off x="10854466" y="580912"/>
            <a:ext cx="451821" cy="6277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771790" y="2825558"/>
            <a:ext cx="5814853" cy="1325563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0911"/>
            <a:ext cx="9690848" cy="559605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5848" y="6356350"/>
            <a:ext cx="2743200" cy="365125"/>
          </a:xfrm>
        </p:spPr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33337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20920-8CF0-1A4D-960F-F16BDC74C102}"/>
              </a:ext>
            </a:extLst>
          </p:cNvPr>
          <p:cNvSpPr/>
          <p:nvPr userDrawn="1"/>
        </p:nvSpPr>
        <p:spPr>
          <a:xfrm>
            <a:off x="11668539" y="0"/>
            <a:ext cx="5234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506760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20920-8CF0-1A4D-960F-F16BDC74C102}"/>
              </a:ext>
            </a:extLst>
          </p:cNvPr>
          <p:cNvSpPr/>
          <p:nvPr userDrawn="1"/>
        </p:nvSpPr>
        <p:spPr>
          <a:xfrm>
            <a:off x="11668539" y="0"/>
            <a:ext cx="52346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4360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065-4199-8F49-9FCE-ED0E634A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002A-A282-F54F-AD00-28FB5235A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2554-2A96-4D47-BB96-847F9938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20920-8CF0-1A4D-960F-F16BDC74C102}"/>
              </a:ext>
            </a:extLst>
          </p:cNvPr>
          <p:cNvSpPr/>
          <p:nvPr userDrawn="1"/>
        </p:nvSpPr>
        <p:spPr>
          <a:xfrm>
            <a:off x="11668539" y="0"/>
            <a:ext cx="52346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78975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49AE14D8-C417-B94F-9070-5703B5EC46F7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786653" y="6391683"/>
            <a:ext cx="736226" cy="29061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38CB8-7F11-2745-9FA0-11009786B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6F7D5-AE78-5A40-A302-96B30F04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F3558-A115-C24E-BCDD-EBC124339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6FD75-0285-F041-B3DF-8E1B1E72BF17}" type="slidenum">
              <a:rPr lang="en-PT" smtClean="0"/>
              <a:t>‹#›</a:t>
            </a:fld>
            <a:endParaRPr lang="en-P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31DFB-DC78-1849-BD0A-77D92A22E503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rcRect/>
          <a:stretch/>
        </p:blipFill>
        <p:spPr>
          <a:xfrm>
            <a:off x="1648726" y="6399895"/>
            <a:ext cx="214184" cy="27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84" r:id="rId3"/>
    <p:sldLayoutId id="2147483685" r:id="rId4"/>
    <p:sldLayoutId id="2147483687" r:id="rId5"/>
    <p:sldLayoutId id="2147483686" r:id="rId6"/>
    <p:sldLayoutId id="2147483660" r:id="rId7"/>
    <p:sldLayoutId id="2147483661" r:id="rId8"/>
    <p:sldLayoutId id="2147483650" r:id="rId9"/>
    <p:sldLayoutId id="2147483673" r:id="rId10"/>
    <p:sldLayoutId id="2147483674" r:id="rId11"/>
    <p:sldLayoutId id="2147483675" r:id="rId12"/>
    <p:sldLayoutId id="2147483689" r:id="rId13"/>
    <p:sldLayoutId id="2147483688" r:id="rId14"/>
    <p:sldLayoutId id="2147483691" r:id="rId15"/>
    <p:sldLayoutId id="2147483690" r:id="rId16"/>
    <p:sldLayoutId id="2147483694" r:id="rId17"/>
    <p:sldLayoutId id="2147483695" r:id="rId18"/>
    <p:sldLayoutId id="2147483692" r:id="rId19"/>
    <p:sldLayoutId id="2147483693" r:id="rId20"/>
    <p:sldLayoutId id="2147483662" r:id="rId21"/>
    <p:sldLayoutId id="2147483663" r:id="rId22"/>
    <p:sldLayoutId id="2147483670" r:id="rId23"/>
    <p:sldLayoutId id="2147483671" r:id="rId24"/>
    <p:sldLayoutId id="2147483696" r:id="rId25"/>
    <p:sldLayoutId id="2147483697" r:id="rId26"/>
    <p:sldLayoutId id="2147483698" r:id="rId27"/>
    <p:sldLayoutId id="2147483699" r:id="rId28"/>
    <p:sldLayoutId id="2147483664" r:id="rId29"/>
    <p:sldLayoutId id="2147483665" r:id="rId30"/>
    <p:sldLayoutId id="2147483652" r:id="rId31"/>
    <p:sldLayoutId id="2147483666" r:id="rId32"/>
    <p:sldLayoutId id="2147483653" r:id="rId33"/>
    <p:sldLayoutId id="2147483668" r:id="rId34"/>
    <p:sldLayoutId id="2147483667" r:id="rId35"/>
    <p:sldLayoutId id="2147483669" r:id="rId36"/>
    <p:sldLayoutId id="2147483654" r:id="rId37"/>
    <p:sldLayoutId id="2147483655" r:id="rId38"/>
    <p:sldLayoutId id="2147483656" r:id="rId39"/>
    <p:sldLayoutId id="2147483657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CB8D-EF66-FC4D-BC00-3A4775AE4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399" y="712995"/>
            <a:ext cx="10671176" cy="1790493"/>
          </a:xfrm>
        </p:spPr>
        <p:txBody>
          <a:bodyPr anchor="t"/>
          <a:lstStyle/>
          <a:p>
            <a:r>
              <a:rPr lang="en-US" dirty="0" smtClean="0"/>
              <a:t>O27 Contractor Quarterly </a:t>
            </a:r>
            <a:r>
              <a:rPr lang="en-US" dirty="0" smtClean="0"/>
              <a:t>Update:</a:t>
            </a:r>
            <a:r>
              <a:rPr lang="en-PT" dirty="0"/>
              <a:t/>
            </a:r>
            <a:br>
              <a:rPr lang="en-PT" dirty="0"/>
            </a:br>
            <a:r>
              <a:rPr lang="en-US" dirty="0" smtClean="0"/>
              <a:t>Environmental, Health &amp; </a:t>
            </a:r>
            <a:r>
              <a:rPr lang="en-US" dirty="0" smtClean="0"/>
              <a:t>Safety</a:t>
            </a:r>
            <a:endParaRPr lang="en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DE7D4-06FD-BA4D-91B2-3B927D87D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400" y="2308089"/>
            <a:ext cx="6242050" cy="2870956"/>
          </a:xfrm>
        </p:spPr>
        <p:txBody>
          <a:bodyPr/>
          <a:lstStyle/>
          <a:p>
            <a:r>
              <a:rPr lang="en-US" dirty="0" smtClean="0"/>
              <a:t>Newport News Shipbuilding</a:t>
            </a:r>
          </a:p>
          <a:p>
            <a:r>
              <a:rPr lang="en-US" dirty="0" smtClean="0"/>
              <a:t>A Division of HII</a:t>
            </a:r>
          </a:p>
          <a:p>
            <a:endParaRPr lang="en-PT" dirty="0" smtClean="0"/>
          </a:p>
          <a:p>
            <a:r>
              <a:rPr lang="en-US" sz="2000" dirty="0" smtClean="0"/>
              <a:t>Vince Constande, </a:t>
            </a:r>
            <a:r>
              <a:rPr lang="en-US" sz="2000" dirty="0" smtClean="0"/>
              <a:t>Contractor  </a:t>
            </a:r>
            <a:r>
              <a:rPr lang="en-US" sz="2000" dirty="0" smtClean="0"/>
              <a:t>Operations</a:t>
            </a:r>
          </a:p>
          <a:p>
            <a:r>
              <a:rPr lang="en-US" sz="2000" dirty="0" smtClean="0"/>
              <a:t>Virginia Buskee, Contractor Programs</a:t>
            </a:r>
          </a:p>
          <a:p>
            <a:r>
              <a:rPr lang="en-US" sz="2000" dirty="0" smtClean="0"/>
              <a:t>Renee Chabot, </a:t>
            </a:r>
            <a:r>
              <a:rPr lang="en-US" sz="2000" dirty="0" smtClean="0"/>
              <a:t>Manager OCC Health &amp; Safety 2</a:t>
            </a:r>
          </a:p>
          <a:p>
            <a:r>
              <a:rPr lang="en-US" sz="2000" dirty="0" smtClean="0"/>
              <a:t>Jack Heald, Environmental Manager 3</a:t>
            </a:r>
            <a:endParaRPr lang="en-US" sz="2000" dirty="0" smtClean="0"/>
          </a:p>
          <a:p>
            <a:r>
              <a:rPr lang="en-US" sz="1800" dirty="0" smtClean="0"/>
              <a:t>October 7, 2022</a:t>
            </a:r>
            <a:endParaRPr lang="en-PT" sz="1800" dirty="0"/>
          </a:p>
        </p:txBody>
      </p:sp>
    </p:spTree>
    <p:extLst>
      <p:ext uri="{BB962C8B-B14F-4D97-AF65-F5344CB8AC3E}">
        <p14:creationId xmlns:p14="http://schemas.microsoft.com/office/powerpoint/2010/main" val="2620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Amputation</a:t>
            </a:r>
            <a:endParaRPr lang="en-US" sz="2800" b="1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6999" y="2453306"/>
            <a:ext cx="5399177" cy="1260911"/>
          </a:xfrm>
        </p:spPr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19373" y="1147471"/>
            <a:ext cx="618398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Contractor employee attempting to clear an interference between two machine parts.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The machine cleared 1 of 2 obstructions as planned.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While attempting to clear the second area, the machine bound.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Caught employee’s hand between sections of the machine and severed a portion of employee’s finger.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272A"/>
                </a:solidFill>
              </a:rPr>
              <a:t>Patient transported to regional emergency department for surgery </a:t>
            </a:r>
            <a:r>
              <a:rPr lang="en-US" sz="2000" dirty="0" smtClean="0">
                <a:solidFill>
                  <a:srgbClr val="24272A"/>
                </a:solidFill>
              </a:rPr>
              <a:t>upon </a:t>
            </a:r>
            <a:r>
              <a:rPr lang="en-US" sz="2000" dirty="0">
                <a:solidFill>
                  <a:srgbClr val="24272A"/>
                </a:solidFill>
              </a:rPr>
              <a:t>arrival.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4272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186" y="384173"/>
            <a:ext cx="2569096" cy="60040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990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384173"/>
            <a:ext cx="8654545" cy="794178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Uncontrolled Release of Hazardous Energy: Inadvertent Pressurization of a Blast Hose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2156" y="2419587"/>
            <a:ext cx="5399177" cy="1328352"/>
          </a:xfrm>
        </p:spPr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753" y="1298573"/>
            <a:ext cx="3466033" cy="5212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19373" y="1298574"/>
            <a:ext cx="51941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rgbClr val="24272A"/>
                </a:solidFill>
              </a:rPr>
              <a:t>Equipment: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4 person Blast Pot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1 blast hose routed to a blast shack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1 blast hose routed to future work site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4272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2571" y="2926902"/>
            <a:ext cx="6183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rgbClr val="24272A"/>
                </a:solidFill>
              </a:rPr>
              <a:t>Description:</a:t>
            </a:r>
          </a:p>
          <a:p>
            <a:pPr lvl="0"/>
            <a:endParaRPr lang="en-US" dirty="0" smtClean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Abrasive blasting small parts inside a blasting containment.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Returned from lunch and found the blaster’s hose not operating.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An unauthorized/untrained employee determined the electrical line was not connected to the blast pot.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427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384173"/>
            <a:ext cx="8654545" cy="794178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Uncontrolled Release of Hazardous Energy: Inadvertent Pressurization of a Blast Hose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2156" y="2419587"/>
            <a:ext cx="5399177" cy="1328352"/>
          </a:xfrm>
        </p:spPr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589" y="1298574"/>
            <a:ext cx="3466033" cy="5212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19373" y="1298574"/>
            <a:ext cx="5194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2571" y="1470636"/>
            <a:ext cx="56800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Connected power to the wrong blast hose.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When the blast operator triggered the deadman control, it operated the wrong blast hose and released pressurized air and blast media residue each time he triggered the deadman.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The unrestrained blast hose flailed about exposing NNS trades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Struck by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Blast media exposure to eyes, nose, and mouth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High noise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427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384173"/>
            <a:ext cx="8654545" cy="794178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Uncontrolled Release of Hazardous Energy: Inadvertent Pressurization of a Blast Hose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2156" y="2419587"/>
            <a:ext cx="5399177" cy="1328352"/>
          </a:xfrm>
        </p:spPr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590" y="1298574"/>
            <a:ext cx="3466033" cy="5212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19373" y="1298574"/>
            <a:ext cx="5194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2571" y="1875881"/>
            <a:ext cx="568001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272A"/>
                </a:solidFill>
              </a:rPr>
              <a:t>Employees reported to Clinic for evaluation</a:t>
            </a:r>
            <a:r>
              <a:rPr lang="en-US" sz="2000" dirty="0" smtClean="0">
                <a:solidFill>
                  <a:srgbClr val="24272A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Investigation revealed the abrasive blast media contained Beryllium, although the product SDS stated otherwise.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lvl="0"/>
            <a:endParaRPr lang="en-US" sz="2000" dirty="0" smtClean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427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089738"/>
            <a:ext cx="9321426" cy="441551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Struck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an electrical duct bank with an auger bit for a pile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installation.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Damaged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electrical conduit while grading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the CLB Heavy Haul Roadway.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Cut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 480VAC cable with a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reciprocating saw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in pump house #7 at DD #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12.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Struck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 23kV cable with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auger pile installation rig on the north end of the Turning Station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project.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Damaged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conduit and cables using a jack hammer to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demo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concrete in B1908 (FPB). It caused a short between 480VAC phases.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19937" y="2409993"/>
            <a:ext cx="5399177" cy="1347538"/>
          </a:xfrm>
        </p:spPr>
        <p:txBody>
          <a:bodyPr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26024" y="384173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srgbClr val="24272A"/>
                </a:solidFill>
                <a:latin typeface="Century Gothic" panose="020B0502020202020204" pitchFamily="34" charset="0"/>
              </a:rPr>
              <a:t>More……</a:t>
            </a:r>
            <a:endParaRPr lang="en-US" sz="2800" b="1" dirty="0">
              <a:solidFill>
                <a:srgbClr val="24272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81407" y="2477339"/>
            <a:ext cx="5399177" cy="1212848"/>
          </a:xfrm>
        </p:spPr>
        <p:txBody>
          <a:bodyPr anchor="ctr"/>
          <a:lstStyle/>
          <a:p>
            <a:pPr algn="ctr"/>
            <a:r>
              <a:rPr lang="en-US" dirty="0" smtClean="0"/>
              <a:t>Back to Basics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794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Safety, Health, Environmental and Radiological Expectations: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183137"/>
            <a:ext cx="9321426" cy="4600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Contractors, Subcontractors, and their Suppliers, at all tiers performing on site must comply with Newport News Shipbuilding requirements, and all other applicable state and federal regulations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Provide workers with sufficient knowledge, skill and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Designate Competent or Qualified Persons when required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Provide sufficient project management and EH&amp;S oversite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7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81407" y="2477339"/>
            <a:ext cx="5399177" cy="1212848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 to </a:t>
            </a:r>
            <a:r>
              <a:rPr lang="en-US" dirty="0" smtClean="0">
                <a:solidFill>
                  <a:schemeClr val="tx1"/>
                </a:solidFill>
              </a:rPr>
              <a:t>Basics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794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u="sng" dirty="0">
                <a:solidFill>
                  <a:schemeClr val="tx1"/>
                </a:solidFill>
              </a:rPr>
              <a:t>R</a:t>
            </a:r>
            <a:r>
              <a:rPr lang="en-US" sz="2800" b="1" dirty="0">
                <a:solidFill>
                  <a:schemeClr val="tx1"/>
                </a:solidFill>
              </a:rPr>
              <a:t>ecognize, </a:t>
            </a:r>
            <a:r>
              <a:rPr lang="en-US" sz="2800" b="1" u="sng" dirty="0">
                <a:solidFill>
                  <a:schemeClr val="tx1"/>
                </a:solidFill>
              </a:rPr>
              <a:t>E</a:t>
            </a:r>
            <a:r>
              <a:rPr lang="en-US" sz="2800" b="1" dirty="0">
                <a:solidFill>
                  <a:schemeClr val="tx1"/>
                </a:solidFill>
              </a:rPr>
              <a:t>valuate, and </a:t>
            </a:r>
            <a:r>
              <a:rPr lang="en-US" sz="2800" b="1" u="sng" dirty="0">
                <a:solidFill>
                  <a:schemeClr val="tx1"/>
                </a:solidFill>
              </a:rPr>
              <a:t>C</a:t>
            </a:r>
            <a:r>
              <a:rPr lang="en-US" sz="2800" b="1" dirty="0">
                <a:solidFill>
                  <a:schemeClr val="tx1"/>
                </a:solidFill>
              </a:rPr>
              <a:t>ontrol (REC)</a:t>
            </a:r>
          </a:p>
        </p:txBody>
      </p:sp>
      <p:sp>
        <p:nvSpPr>
          <p:cNvPr id="3" name="Rectangle 2"/>
          <p:cNvSpPr/>
          <p:nvPr/>
        </p:nvSpPr>
        <p:spPr>
          <a:xfrm>
            <a:off x="2026024" y="1178351"/>
            <a:ext cx="56638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Document </a:t>
            </a:r>
            <a:r>
              <a:rPr lang="en-US" sz="2000" dirty="0"/>
              <a:t>with </a:t>
            </a:r>
            <a:r>
              <a:rPr lang="en-US" sz="2000" b="1" dirty="0"/>
              <a:t>Pre-Task Plan (</a:t>
            </a:r>
            <a:r>
              <a:rPr lang="en-US" sz="2000" b="1" dirty="0" smtClean="0"/>
              <a:t>PTP)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Complete </a:t>
            </a:r>
            <a:r>
              <a:rPr lang="en-US" sz="2000" dirty="0"/>
              <a:t>PTP daily or for each new definable feature of </a:t>
            </a:r>
            <a:r>
              <a:rPr lang="en-US" sz="2000" dirty="0" smtClean="0"/>
              <a:t>work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If the plan changes, stop, update and brief the PTP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All </a:t>
            </a:r>
            <a:r>
              <a:rPr lang="en-US" sz="2000" dirty="0"/>
              <a:t>personnel </a:t>
            </a:r>
            <a:r>
              <a:rPr lang="en-US" sz="2000" dirty="0" smtClean="0"/>
              <a:t>assigned to the </a:t>
            </a:r>
            <a:r>
              <a:rPr lang="en-US" sz="2000" dirty="0"/>
              <a:t>job </a:t>
            </a:r>
            <a:r>
              <a:rPr lang="en-US" sz="2000" dirty="0" smtClean="0"/>
              <a:t>must </a:t>
            </a:r>
            <a:r>
              <a:rPr lang="en-US" sz="2000" dirty="0"/>
              <a:t>understand hazards, mitigation </a:t>
            </a:r>
            <a:r>
              <a:rPr lang="en-US" sz="2000" dirty="0" smtClean="0"/>
              <a:t>strategies, execution </a:t>
            </a:r>
            <a:r>
              <a:rPr lang="en-US" sz="2000" dirty="0"/>
              <a:t>of mitigation AND sign the </a:t>
            </a:r>
            <a:r>
              <a:rPr lang="en-US" sz="2000" dirty="0" smtClean="0"/>
              <a:t>PTP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Maintain </a:t>
            </a:r>
            <a:r>
              <a:rPr lang="en-US" sz="2000" dirty="0"/>
              <a:t>adequate supervision and safety oversite for contracted </a:t>
            </a:r>
            <a:r>
              <a:rPr lang="en-US" sz="2000" dirty="0" smtClean="0"/>
              <a:t>work</a:t>
            </a:r>
            <a:endParaRPr lang="en-US" sz="2000" dirty="0"/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012149" y="1157872"/>
            <a:ext cx="3668742" cy="5344759"/>
            <a:chOff x="7103872" y="1157872"/>
            <a:chExt cx="3668742" cy="53447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3872" y="1157872"/>
              <a:ext cx="3657600" cy="27756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3872" y="4125191"/>
              <a:ext cx="3668742" cy="2377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9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81407" y="2477339"/>
            <a:ext cx="5399177" cy="1212848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 to </a:t>
            </a:r>
            <a:r>
              <a:rPr lang="en-US" dirty="0" smtClean="0">
                <a:solidFill>
                  <a:schemeClr val="tx1"/>
                </a:solidFill>
              </a:rPr>
              <a:t>Basics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794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024" y="403877"/>
            <a:ext cx="985174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Contractor’s Lifting &amp; Handling </a:t>
            </a:r>
            <a:r>
              <a:rPr lang="en-US" sz="2800" b="1" dirty="0"/>
              <a:t>(L&amp;H) </a:t>
            </a:r>
            <a:r>
              <a:rPr lang="en-US" sz="2800" b="1" dirty="0" smtClean="0"/>
              <a:t>Operations Briefing</a:t>
            </a:r>
          </a:p>
          <a:p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Attend NNS Contractor’s L&amp;H Operations </a:t>
            </a:r>
            <a:r>
              <a:rPr lang="en-US" sz="2000" dirty="0" smtClean="0"/>
              <a:t>Briefing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Provide</a:t>
            </a:r>
            <a:r>
              <a:rPr lang="en-US" sz="2000" b="1" dirty="0" smtClean="0"/>
              <a:t> Properly</a:t>
            </a:r>
            <a:r>
              <a:rPr lang="en-US" sz="2000" dirty="0" smtClean="0"/>
              <a:t> </a:t>
            </a:r>
            <a:r>
              <a:rPr lang="en-US" sz="2000" dirty="0"/>
              <a:t>written Lift Plans for all L&amp;H lifts, not just crane L&amp;H </a:t>
            </a:r>
            <a:r>
              <a:rPr lang="en-US" sz="2000" dirty="0" smtClean="0"/>
              <a:t>operations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Lift plan Pre-Job Brief: Not an option. It is a </a:t>
            </a:r>
            <a:r>
              <a:rPr lang="en-US" sz="2000" dirty="0" smtClean="0"/>
              <a:t>requirement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All potential accidents shall be reported and investigated as dictated by NNS procedure SSP Y-1046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473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093508"/>
            <a:ext cx="5829503" cy="5421591"/>
          </a:xfrm>
        </p:spPr>
        <p:txBody>
          <a:bodyPr/>
          <a:lstStyle/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Provide qualified and authorized employees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Fire extinguisher selection, placement, operation, inspection and maintenance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Understand 35’ rule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Hot/Cold Work Permits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Flammable lockers and storage requirements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Portable fuel storage “cubes” and storage tanks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Housekeeping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Emergency Number - (757) 380-2222</a:t>
            </a:r>
          </a:p>
          <a:p>
            <a:pPr marL="347472" lvl="1" indent="-347472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347472" lvl="1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81407" y="2477339"/>
            <a:ext cx="5399177" cy="1212848"/>
          </a:xfrm>
        </p:spPr>
        <p:txBody>
          <a:bodyPr anchor="ctr"/>
          <a:lstStyle/>
          <a:p>
            <a:pPr algn="ctr"/>
            <a:r>
              <a:rPr lang="en-US" dirty="0" smtClean="0"/>
              <a:t>Back to Basics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Hot Work, Fire Prevention/Protection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4600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10" y="1093508"/>
            <a:ext cx="3609281" cy="5413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0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669231"/>
            <a:ext cx="9321426" cy="51092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Equipment that is delivered to NNS must have a POC posted with: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lvl="1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Company Name</a:t>
            </a:r>
          </a:p>
          <a:p>
            <a:pPr marL="347472" lvl="1" indent="-347472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lvl="1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Name of POC</a:t>
            </a:r>
          </a:p>
          <a:p>
            <a:pPr marL="347472" lvl="1" indent="-347472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lvl="1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POC phone number or company phone number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079359" y="2623336"/>
            <a:ext cx="5399177" cy="920854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 to </a:t>
            </a:r>
            <a:r>
              <a:rPr lang="en-US" dirty="0" smtClean="0">
                <a:solidFill>
                  <a:schemeClr val="tx1"/>
                </a:solidFill>
              </a:rPr>
              <a:t>Basics</a:t>
            </a: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72421"/>
            <a:ext cx="8654545" cy="805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b="1" dirty="0">
                <a:solidFill>
                  <a:srgbClr val="24272A"/>
                </a:solidFill>
                <a:latin typeface="Arial" panose="020B0604020202020204"/>
              </a:rPr>
              <a:t>Point of Contact (POC) for Contractor Rented/Leased Equipment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4600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28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Overview: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Significant </a:t>
            </a:r>
            <a:r>
              <a:rPr lang="en-US" dirty="0">
                <a:solidFill>
                  <a:schemeClr val="tx1"/>
                </a:solidFill>
              </a:rPr>
              <a:t>Accidents &amp; Near </a:t>
            </a:r>
            <a:r>
              <a:rPr lang="en-US" dirty="0" smtClean="0">
                <a:solidFill>
                  <a:schemeClr val="tx1"/>
                </a:solidFill>
              </a:rPr>
              <a:t>Misses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Getting Back to </a:t>
            </a:r>
            <a:r>
              <a:rPr lang="en-US" dirty="0" smtClean="0">
                <a:solidFill>
                  <a:schemeClr val="tx1"/>
                </a:solidFill>
              </a:rPr>
              <a:t>Basics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Environmental News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Questions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70543" y="2715462"/>
            <a:ext cx="5399177" cy="736600"/>
          </a:xfrm>
        </p:spPr>
        <p:txBody>
          <a:bodyPr/>
          <a:lstStyle/>
          <a:p>
            <a:r>
              <a:rPr lang="en-US" dirty="0" smtClean="0"/>
              <a:t>O27 Contractor Safety Talking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669231"/>
            <a:ext cx="9321426" cy="51092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Equipment includes but not limited to: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Compressed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gas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cylinders</a:t>
            </a:r>
          </a:p>
          <a:p>
            <a:pPr marL="4572"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Fire extinguishers</a:t>
            </a:r>
          </a:p>
          <a:p>
            <a:pPr marL="4572"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Conex box and trailers</a:t>
            </a:r>
          </a:p>
          <a:p>
            <a:pPr marL="4572"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Mobile equipment</a:t>
            </a:r>
          </a:p>
          <a:p>
            <a:pPr marL="4572"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Personnel handling equipment</a:t>
            </a:r>
          </a:p>
          <a:p>
            <a:pPr lvl="1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079359" y="2623336"/>
            <a:ext cx="5399177" cy="920854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 to </a:t>
            </a:r>
            <a:r>
              <a:rPr lang="en-US" dirty="0" smtClean="0">
                <a:solidFill>
                  <a:schemeClr val="tx1"/>
                </a:solidFill>
              </a:rPr>
              <a:t>Basics</a:t>
            </a: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72421"/>
            <a:ext cx="8654545" cy="805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b="1" dirty="0">
                <a:solidFill>
                  <a:srgbClr val="24272A"/>
                </a:solidFill>
                <a:latin typeface="Arial" panose="020B0604020202020204"/>
              </a:rPr>
              <a:t>Point of Contact (POC) for Contractor Rented/Leased Equipment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4600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86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093508"/>
            <a:ext cx="9321426" cy="501378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Drivers, passengers, and pedestrians are responsible for obeying ALL traffic rules and regulations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Vehicle and mobile equipment operators are prohibited from holding a handheld personal communication device (e.g., mobile phone)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while operating any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motor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vehicle, mobile equipment, or bicycle on shipyard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property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All vehicles, mobile equipment, and pedestrians must yield to emergency vehicles at all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times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Vehicular traffic, including bicycles and mobile equipment shall not exceed 15 mph when on company property unless posted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otherwise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Pedestrian and Traffic Safety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7621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212051" y="2715462"/>
            <a:ext cx="5399177" cy="736600"/>
          </a:xfrm>
        </p:spPr>
        <p:txBody>
          <a:bodyPr/>
          <a:lstStyle/>
          <a:p>
            <a:pPr algn="ctr"/>
            <a:r>
              <a:rPr lang="en-US" dirty="0" smtClean="0"/>
              <a:t>Back to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093508"/>
            <a:ext cx="9321426" cy="540889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Vehicular traffic shall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not operate between 6:00 a.m. to 6:10 a.m.; 12:00 noon to 12:10 p.m.;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3:30 p.m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 to 3:40 p.m.; and between 12:00 a.m. and 12:10 a.m., unless otherwise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posted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Motor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vehicles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and equipment shall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not be parked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in crane travel paths, within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six (6) feet of any railroad track, or within designated walkways or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crosswalks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Seat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belts shall be worn by the motor vehicle operator and all passengers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when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operated on company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property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Pedestrian and Traffic Safety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7621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212051" y="2715462"/>
            <a:ext cx="5399177" cy="736600"/>
          </a:xfrm>
        </p:spPr>
        <p:txBody>
          <a:bodyPr/>
          <a:lstStyle/>
          <a:p>
            <a:pPr algn="ctr"/>
            <a:r>
              <a:rPr lang="en-US" dirty="0" smtClean="0"/>
              <a:t>Back to Basics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6"/>
          <a:stretch/>
        </p:blipFill>
        <p:spPr>
          <a:xfrm>
            <a:off x="4138378" y="4114800"/>
            <a:ext cx="4429836" cy="196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4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093508"/>
            <a:ext cx="9321426" cy="295920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Personal Entertainment Devices (PEDs)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Headphones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and ear buds use with PEDs are also prohibited when transitioning to and from a jobsite or to start or end a work shift, even though PPE may not be required at those times. This rule applies to pedestrians, vehicle operators, bicycle riders, and mobile equipment/personnel handling equipment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operators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Pedestrian and Traffic Safety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1992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212051" y="2715462"/>
            <a:ext cx="5399177" cy="736600"/>
          </a:xfrm>
        </p:spPr>
        <p:txBody>
          <a:bodyPr/>
          <a:lstStyle/>
          <a:p>
            <a:pPr algn="ctr"/>
            <a:r>
              <a:rPr lang="en-US" dirty="0" smtClean="0"/>
              <a:t>Back to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638298"/>
            <a:ext cx="9321426" cy="29592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Excavations / Trench 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7621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212051" y="2715462"/>
            <a:ext cx="5399177" cy="736600"/>
          </a:xfrm>
        </p:spPr>
        <p:txBody>
          <a:bodyPr/>
          <a:lstStyle/>
          <a:p>
            <a:pPr algn="ctr"/>
            <a:r>
              <a:rPr lang="en-US" dirty="0" smtClean="0"/>
              <a:t>Back to Basics</a:t>
            </a:r>
            <a:endParaRPr lang="en-US" dirty="0"/>
          </a:p>
        </p:txBody>
      </p:sp>
      <p:pic>
        <p:nvPicPr>
          <p:cNvPr id="2054" name="Picture 6" descr="Department of Labo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1093507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05349" y="1093507"/>
            <a:ext cx="955637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800" dirty="0" smtClean="0"/>
              <a:t>OSHA National News Release</a:t>
            </a: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U.S. Department of Labor</a:t>
            </a:r>
          </a:p>
          <a:p>
            <a:pPr lvl="1"/>
            <a:r>
              <a:rPr lang="en-US" dirty="0" smtClean="0"/>
              <a:t>July 14, 2022</a:t>
            </a:r>
          </a:p>
          <a:p>
            <a:pPr lvl="1"/>
            <a:endParaRPr lang="en-US" dirty="0"/>
          </a:p>
          <a:p>
            <a:pPr lvl="1" algn="ctr"/>
            <a:r>
              <a:rPr lang="en-US" sz="2000" b="1" dirty="0" smtClean="0"/>
              <a:t>Alarming rise in trench-related fatalities spurs US Department of Labor to announce enhanced nationwide enforcement, additional oversite</a:t>
            </a:r>
          </a:p>
          <a:p>
            <a:pPr lvl="1" algn="ctr"/>
            <a:endParaRPr lang="en-US" sz="2000" b="1" dirty="0" smtClean="0"/>
          </a:p>
          <a:p>
            <a:pPr lvl="1" algn="ctr"/>
            <a:r>
              <a:rPr lang="en-US" i="1" dirty="0" smtClean="0"/>
              <a:t>22 workers have perished in first half of 2022</a:t>
            </a:r>
          </a:p>
          <a:p>
            <a:pPr lvl="1" algn="ctr"/>
            <a:endParaRPr lang="en-US" i="1" dirty="0"/>
          </a:p>
          <a:p>
            <a:pPr lvl="1"/>
            <a:r>
              <a:rPr lang="en-US" b="1" dirty="0" smtClean="0"/>
              <a:t>Washington-</a:t>
            </a:r>
            <a:r>
              <a:rPr lang="en-US" dirty="0" smtClean="0"/>
              <a:t>In 2022’s first six months, 22 workers have fallen victim to the deadly hazards present in trenching and excavation work – surpassing 15 in all of 2021 – and prompting the U.S. Department of Labor’s Occupational Safety and Health Administration to launch enhanced enforcement initiatives to protect workers from known industry hazards.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37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093507"/>
            <a:ext cx="9321426" cy="49929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Never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enter a trench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unless: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has been properly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inspected and documented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by a competent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person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Cave-in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protection measures are in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place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There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is a safe way to enter and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exit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Equipment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and materials are away from the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edge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Excavations / Trench 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10"/>
            <a:ext cx="9600138" cy="4535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Strict adherence to OSHA 1926 Subpart P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212051" y="2715462"/>
            <a:ext cx="5399177" cy="736600"/>
          </a:xfrm>
        </p:spPr>
        <p:txBody>
          <a:bodyPr/>
          <a:lstStyle/>
          <a:p>
            <a:pPr algn="ctr"/>
            <a:r>
              <a:rPr lang="en-US" dirty="0" smtClean="0"/>
              <a:t>Back to Basics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87" y="3092833"/>
            <a:ext cx="2582175" cy="26905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26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1093507"/>
            <a:ext cx="9321426" cy="49929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It is free of standing water and atmospheric hazards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Trenches 5 feet deep or greater require a protective system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If excavations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are less than 5 feet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depth and examination of the ground by a competent person provides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indication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of a potential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cave-in, provide a protective system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Excavations / Trench 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10"/>
            <a:ext cx="9600138" cy="4535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Strict adherence to OSHA 1926 </a:t>
            </a:r>
            <a:r>
              <a:rPr lang="en-US" smtClean="0">
                <a:solidFill>
                  <a:schemeClr val="tx1"/>
                </a:solidFill>
                <a:latin typeface="+mn-lt"/>
              </a:rPr>
              <a:t>Subpart P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212051" y="2715462"/>
            <a:ext cx="5399177" cy="736600"/>
          </a:xfrm>
        </p:spPr>
        <p:txBody>
          <a:bodyPr/>
          <a:lstStyle/>
          <a:p>
            <a:pPr algn="ctr"/>
            <a:r>
              <a:rPr lang="en-US" dirty="0" smtClean="0"/>
              <a:t>Back to Basics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631" y="3949727"/>
            <a:ext cx="2582175" cy="26905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537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52725"/>
            <a:ext cx="10515600" cy="1809750"/>
          </a:xfrm>
        </p:spPr>
        <p:txBody>
          <a:bodyPr anchor="ctr"/>
          <a:lstStyle/>
          <a:p>
            <a:r>
              <a:rPr lang="en-US" dirty="0" smtClean="0"/>
              <a:t>			O27 Environmental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945857"/>
            <a:ext cx="10515600" cy="1500187"/>
          </a:xfrm>
        </p:spPr>
        <p:txBody>
          <a:bodyPr anchor="ctr"/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Jack Heald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Manager Environmental Engineering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3</a:t>
            </a:r>
          </a:p>
          <a:p>
            <a:endParaRPr lang="en-US" dirty="0"/>
          </a:p>
        </p:txBody>
      </p:sp>
      <p:pic>
        <p:nvPicPr>
          <p:cNvPr id="1026" name="Picture 2" descr="https://mynns/orgs/O27/Images/SO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669256"/>
            <a:ext cx="269557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6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384173"/>
            <a:ext cx="8654545" cy="794178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Reportable Spills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170046" y="2727477"/>
            <a:ext cx="5399177" cy="712571"/>
          </a:xfrm>
        </p:spPr>
        <p:txBody>
          <a:bodyPr anchor="ctr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Trends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9373" y="1298574"/>
            <a:ext cx="519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2571" y="1470636"/>
            <a:ext cx="5680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050854" y="1070765"/>
          <a:ext cx="512294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384">
                  <a:extLst>
                    <a:ext uri="{9D8B030D-6E8A-4147-A177-3AD203B41FA5}">
                      <a16:colId xmlns:a16="http://schemas.microsoft.com/office/drawing/2014/main" val="2506431814"/>
                    </a:ext>
                  </a:extLst>
                </a:gridCol>
                <a:gridCol w="1695912">
                  <a:extLst>
                    <a:ext uri="{9D8B030D-6E8A-4147-A177-3AD203B41FA5}">
                      <a16:colId xmlns:a16="http://schemas.microsoft.com/office/drawing/2014/main" val="86963260"/>
                    </a:ext>
                  </a:extLst>
                </a:gridCol>
                <a:gridCol w="1707648">
                  <a:extLst>
                    <a:ext uri="{9D8B030D-6E8A-4147-A177-3AD203B41FA5}">
                      <a16:colId xmlns:a16="http://schemas.microsoft.com/office/drawing/2014/main" val="2593941893"/>
                    </a:ext>
                  </a:extLst>
                </a:gridCol>
              </a:tblGrid>
              <a:tr h="537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Spills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Reportable Spills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000348"/>
                  </a:ext>
                </a:extLst>
              </a:tr>
              <a:tr h="334486"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4409"/>
                  </a:ext>
                </a:extLst>
              </a:tr>
              <a:tr h="334486">
                <a:tc>
                  <a:txBody>
                    <a:bodyPr/>
                    <a:lstStyle/>
                    <a:p>
                      <a:r>
                        <a:rPr lang="en-US" dirty="0" smtClean="0"/>
                        <a:t>August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2092"/>
                  </a:ext>
                </a:extLst>
              </a:tr>
              <a:tr h="334486">
                <a:tc>
                  <a:txBody>
                    <a:bodyPr/>
                    <a:lstStyle/>
                    <a:p>
                      <a:r>
                        <a:rPr lang="en-US" dirty="0" smtClean="0"/>
                        <a:t>July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693140"/>
                  </a:ext>
                </a:extLst>
              </a:tr>
              <a:tr h="334486">
                <a:tc>
                  <a:txBody>
                    <a:bodyPr/>
                    <a:lstStyle/>
                    <a:p>
                      <a:r>
                        <a:rPr lang="en-US" dirty="0" smtClean="0"/>
                        <a:t>June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343681"/>
                  </a:ext>
                </a:extLst>
              </a:tr>
              <a:tr h="334486">
                <a:tc>
                  <a:txBody>
                    <a:bodyPr/>
                    <a:lstStyle/>
                    <a:p>
                      <a:r>
                        <a:rPr lang="en-US" dirty="0" smtClean="0"/>
                        <a:t>May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726133"/>
                  </a:ext>
                </a:extLst>
              </a:tr>
              <a:tr h="334486">
                <a:tc>
                  <a:txBody>
                    <a:bodyPr/>
                    <a:lstStyle/>
                    <a:p>
                      <a:r>
                        <a:rPr lang="en-US" dirty="0" smtClean="0"/>
                        <a:t>April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54935"/>
                  </a:ext>
                </a:extLst>
              </a:tr>
              <a:tr h="334486">
                <a:tc>
                  <a:txBody>
                    <a:bodyPr/>
                    <a:lstStyle/>
                    <a:p>
                      <a:r>
                        <a:rPr lang="en-US" dirty="0" smtClean="0"/>
                        <a:t>March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059610"/>
                  </a:ext>
                </a:extLst>
              </a:tr>
            </a:tbl>
          </a:graphicData>
        </a:graphic>
      </p:graphicFrame>
      <p:pic>
        <p:nvPicPr>
          <p:cNvPr id="1026" name="Picture 2" descr="https://mynns/teams/O27/EE/Lists/Internal%20Spill%20Reports/Attachments/157/20220927_190650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274" y="536953"/>
            <a:ext cx="2676617" cy="2556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ynns/teams/O27/EE/Lists/Internal%20Spill%20Reports/Attachments/111/20211216_142359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719" y="3376012"/>
            <a:ext cx="3449728" cy="25872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1874115" y="4443226"/>
            <a:ext cx="5299683" cy="152008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Trends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Repeat issues: capping hoses, etc.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Operational errors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Take time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Call 757-380-2222</a:t>
            </a:r>
          </a:p>
        </p:txBody>
      </p:sp>
    </p:spTree>
    <p:extLst>
      <p:ext uri="{BB962C8B-B14F-4D97-AF65-F5344CB8AC3E}">
        <p14:creationId xmlns:p14="http://schemas.microsoft.com/office/powerpoint/2010/main" val="10570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26024" y="384173"/>
            <a:ext cx="8654545" cy="794178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Portable Fuel Cubes- Spill Prevention Control &amp; Countermeasures (SPCC) Plan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2156" y="2419587"/>
            <a:ext cx="5399177" cy="1328352"/>
          </a:xfrm>
        </p:spPr>
        <p:txBody>
          <a:bodyPr anchor="ctr"/>
          <a:lstStyle/>
          <a:p>
            <a:pPr algn="ctr"/>
            <a:r>
              <a:rPr lang="en-US" dirty="0" smtClean="0"/>
              <a:t>News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9373" y="1298574"/>
            <a:ext cx="519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2026024" y="1470635"/>
            <a:ext cx="4987518" cy="4801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Areas/containers storing oil &amp; fuel, 55-gallons or more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O27 approval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Includes fuel cubes brought in by contractors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to 660 gallons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Double-walled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Fire extinguishers &amp; spill kits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Posting with NFPA 704 Diamond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Ownership information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Facility and shipboard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 inspections-facility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Weekly inspections-shipboard</a:t>
            </a:r>
          </a:p>
        </p:txBody>
      </p:sp>
      <p:pic>
        <p:nvPicPr>
          <p:cNvPr id="11" name="Picture 10" descr="C:\Users\JRH14\AppData\Local\Microsoft\Windows\INetCache\Content.MSO\4496031F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717" y="1159846"/>
            <a:ext cx="2075831" cy="21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www.safetysign.com/images/source/large-images/M335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42" y="3350510"/>
            <a:ext cx="2084618" cy="172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Fuel Transfer Tanks | Blain's Farm and Flee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691" y="1234472"/>
            <a:ext cx="1971756" cy="19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700" r="-5315" b="-4973"/>
          <a:stretch/>
        </p:blipFill>
        <p:spPr bwMode="auto">
          <a:xfrm>
            <a:off x="9469723" y="3510330"/>
            <a:ext cx="2196724" cy="1671270"/>
          </a:xfrm>
          <a:prstGeom prst="rect">
            <a:avLst/>
          </a:prstGeom>
          <a:ln w="6350"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258108" y="5444362"/>
            <a:ext cx="2124188" cy="11282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45720" tIns="45720" rIns="4572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NNS Contact:____________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Phone:__________________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Owning/leasing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Dept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Contractor contact:_____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Contractor Phone:_______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119461" y="2799566"/>
            <a:ext cx="5551473" cy="736600"/>
          </a:xfrm>
        </p:spPr>
        <p:txBody>
          <a:bodyPr anchor="ctr"/>
          <a:lstStyle/>
          <a:p>
            <a:r>
              <a:rPr lang="en-US" dirty="0" smtClean="0"/>
              <a:t>Contractor Safety Performance</a:t>
            </a:r>
            <a:endParaRPr lang="en-US" dirty="0"/>
          </a:p>
        </p:txBody>
      </p:sp>
      <p:sp>
        <p:nvSpPr>
          <p:cNvPr id="13" name="Text Placeholder 12"/>
          <p:cNvSpPr txBox="1">
            <a:spLocks/>
          </p:cNvSpPr>
          <p:nvPr/>
        </p:nvSpPr>
        <p:spPr>
          <a:xfrm>
            <a:off x="3542320" y="386308"/>
            <a:ext cx="6925006" cy="439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Heinrich’s Theory, Incident Ratio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90223" y="1208271"/>
            <a:ext cx="5029200" cy="4343400"/>
            <a:chOff x="3695701" y="2057400"/>
            <a:chExt cx="5029200" cy="4343400"/>
          </a:xfrm>
        </p:grpSpPr>
        <p:graphicFrame>
          <p:nvGraphicFramePr>
            <p:cNvPr id="23" name="Content Placeholder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94311850"/>
                </p:ext>
              </p:extLst>
            </p:nvPr>
          </p:nvGraphicFramePr>
          <p:xfrm>
            <a:off x="3695701" y="2057400"/>
            <a:ext cx="5029200" cy="42068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4435681" y="2627972"/>
              <a:ext cx="3549240" cy="3772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100"/>
                </a:lnSpc>
              </a:pPr>
              <a:r>
                <a:rPr lang="en-US" sz="1600" dirty="0" smtClean="0">
                  <a:solidFill>
                    <a:srgbClr val="002060"/>
                  </a:solidFill>
                  <a:latin typeface="Trebuchet MS" panose="020B0603020202020204"/>
                </a:rPr>
                <a:t>Death or Serious Injury</a:t>
              </a:r>
            </a:p>
            <a:p>
              <a:pPr algn="ctr">
                <a:lnSpc>
                  <a:spcPts val="4100"/>
                </a:lnSpc>
              </a:pPr>
              <a:endParaRPr lang="en-US" sz="1600" dirty="0" smtClean="0">
                <a:solidFill>
                  <a:prstClr val="white"/>
                </a:solidFill>
                <a:latin typeface="Trebuchet MS" panose="020B0603020202020204"/>
              </a:endParaRPr>
            </a:p>
            <a:p>
              <a:pPr algn="ctr">
                <a:lnSpc>
                  <a:spcPts val="4100"/>
                </a:lnSpc>
              </a:pPr>
              <a:r>
                <a:rPr lang="en-US" sz="1600" dirty="0" smtClean="0">
                  <a:solidFill>
                    <a:srgbClr val="002060"/>
                  </a:solidFill>
                  <a:latin typeface="Trebuchet MS" panose="020B0603020202020204"/>
                </a:rPr>
                <a:t>Minor Injury</a:t>
              </a:r>
            </a:p>
            <a:p>
              <a:pPr algn="ctr">
                <a:lnSpc>
                  <a:spcPts val="4100"/>
                </a:lnSpc>
              </a:pPr>
              <a:endParaRPr lang="en-US" sz="1600" dirty="0" smtClean="0">
                <a:solidFill>
                  <a:prstClr val="white"/>
                </a:solidFill>
                <a:latin typeface="Trebuchet MS" panose="020B0603020202020204"/>
              </a:endParaRPr>
            </a:p>
            <a:p>
              <a:pPr algn="ctr">
                <a:lnSpc>
                  <a:spcPts val="4100"/>
                </a:lnSpc>
              </a:pPr>
              <a:r>
                <a:rPr lang="en-US" sz="1600" dirty="0" smtClean="0">
                  <a:solidFill>
                    <a:srgbClr val="002060"/>
                  </a:solidFill>
                  <a:latin typeface="Trebuchet MS" panose="020B0603020202020204"/>
                </a:rPr>
                <a:t>Near Miss</a:t>
              </a:r>
            </a:p>
            <a:p>
              <a:pPr algn="ctr">
                <a:lnSpc>
                  <a:spcPts val="4100"/>
                </a:lnSpc>
              </a:pPr>
              <a:endParaRPr lang="en-US" sz="1600" dirty="0" smtClean="0">
                <a:solidFill>
                  <a:prstClr val="white"/>
                </a:solidFill>
                <a:latin typeface="Trebuchet MS" panose="020B0603020202020204"/>
              </a:endParaRPr>
            </a:p>
            <a:p>
              <a:pPr algn="ctr">
                <a:lnSpc>
                  <a:spcPts val="4100"/>
                </a:lnSpc>
              </a:pPr>
              <a:r>
                <a:rPr lang="en-US" sz="1600" dirty="0" smtClean="0">
                  <a:solidFill>
                    <a:srgbClr val="002060"/>
                  </a:solidFill>
                  <a:latin typeface="Trebuchet MS" panose="020B0603020202020204"/>
                </a:rPr>
                <a:t>Unsafe Acts, Behaviors or Conditions</a:t>
              </a:r>
              <a:endParaRPr lang="en-US" sz="1600" dirty="0">
                <a:solidFill>
                  <a:srgbClr val="002060"/>
                </a:solidFill>
                <a:latin typeface="Trebuchet MS" panose="020B0603020202020204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167053" y="6031798"/>
            <a:ext cx="9675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aseline="30000" dirty="0" smtClean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Herbert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William 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Heinrich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672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81407" y="2477339"/>
            <a:ext cx="5399177" cy="1212848"/>
          </a:xfrm>
        </p:spPr>
        <p:txBody>
          <a:bodyPr anchor="ctr"/>
          <a:lstStyle/>
          <a:p>
            <a:pPr algn="ctr"/>
            <a:r>
              <a:rPr lang="en-US" dirty="0" smtClean="0"/>
              <a:t>Reminder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794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Demolitions &amp; Renovations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4600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2178424" y="1245909"/>
            <a:ext cx="9321426" cy="4299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Shipyard began in 1886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Many buildings are 1900s-1970s construction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Asbestos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Paints with metals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PCBs in paint, light ballasts, window glazing &amp; caulking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PCBs remaining in drained transformers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Lead sheathing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Shipyard was expanded in stages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6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444338" y="384173"/>
            <a:ext cx="9303325" cy="47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72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NNS Historical Map: Asbestos, Unknown Fill, SWMU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026024" y="1093509"/>
            <a:ext cx="9321426" cy="4600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4272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3" y="1038802"/>
            <a:ext cx="11711354" cy="523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 txBox="1">
            <a:spLocks/>
          </p:cNvSpPr>
          <p:nvPr/>
        </p:nvSpPr>
        <p:spPr>
          <a:xfrm>
            <a:off x="2026024" y="384173"/>
            <a:ext cx="8654545" cy="50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2209800" y="1973943"/>
            <a:ext cx="9416362" cy="1245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smtClean="0">
                <a:solidFill>
                  <a:schemeClr val="tx1"/>
                </a:solidFill>
                <a:latin typeface="+mn-lt"/>
              </a:rPr>
              <a:t>Questions?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212051" y="2715462"/>
            <a:ext cx="5399177" cy="736600"/>
          </a:xfrm>
        </p:spPr>
        <p:txBody>
          <a:bodyPr/>
          <a:lstStyle/>
          <a:p>
            <a:pPr algn="ctr"/>
            <a:r>
              <a:rPr lang="en-US" dirty="0" smtClean="0"/>
              <a:t>Contractor Safety Meeting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19" y="336548"/>
            <a:ext cx="4143375" cy="62150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6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024" y="318449"/>
            <a:ext cx="9321426" cy="5705477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Forklift Operation: Serious Injury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150" y="1147669"/>
            <a:ext cx="6243601" cy="4678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19374" y="1147471"/>
            <a:ext cx="31391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Task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a forklift to separate, lift, and carry one plate to the blast shack.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plate </a:t>
            </a:r>
            <a:r>
              <a:rPr lang="en-US" sz="2000" dirty="0" smtClean="0"/>
              <a:t>weighed </a:t>
            </a:r>
            <a:r>
              <a:rPr lang="en-US" sz="2000" dirty="0"/>
              <a:t>over TWO 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Plates stacked </a:t>
            </a:r>
            <a:r>
              <a:rPr lang="en-US" sz="2000" dirty="0"/>
              <a:t>one on top of the other without </a:t>
            </a:r>
            <a:r>
              <a:rPr lang="en-US" sz="2000" dirty="0" smtClean="0"/>
              <a:t>dunnage </a:t>
            </a:r>
            <a:r>
              <a:rPr lang="en-US" sz="2000" dirty="0"/>
              <a:t>separating the plates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1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024" y="318449"/>
            <a:ext cx="9321426" cy="5705477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Forklift Operation: Serious Injury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150" y="1138044"/>
            <a:ext cx="6243601" cy="4678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19374" y="1138044"/>
            <a:ext cx="313912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employees (helpers) assisting the operator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operator partially inserted the forks under the top </a:t>
            </a:r>
            <a:r>
              <a:rPr lang="en-US" sz="2000" dirty="0" smtClean="0"/>
              <a:t>plate and raised the plate.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smtClean="0"/>
              <a:t>helpers </a:t>
            </a:r>
            <a:r>
              <a:rPr lang="en-US" sz="2000" dirty="0"/>
              <a:t>approached the </a:t>
            </a:r>
            <a:r>
              <a:rPr lang="en-US" sz="2000" dirty="0" smtClean="0"/>
              <a:t>load, stopping </a:t>
            </a:r>
            <a:r>
              <a:rPr lang="en-US" sz="2000" dirty="0"/>
              <a:t>directly in front of the </a:t>
            </a:r>
            <a:r>
              <a:rPr lang="en-US" sz="2000" dirty="0" smtClean="0"/>
              <a:t>elevated plate.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024" y="318449"/>
            <a:ext cx="9321426" cy="5705477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Forklift Operation: Serious Injury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9374" y="1144872"/>
            <a:ext cx="3139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Helpers realized the top plate was not high enough to place the dunnage.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forklift operator </a:t>
            </a:r>
            <a:r>
              <a:rPr lang="en-US" sz="2000" dirty="0" smtClean="0"/>
              <a:t>attempted to raise </a:t>
            </a:r>
            <a:r>
              <a:rPr lang="en-US" sz="2000" dirty="0"/>
              <a:t>the load </a:t>
            </a:r>
            <a:r>
              <a:rPr lang="en-US" sz="2000" dirty="0" smtClean="0"/>
              <a:t>to provide additional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plate shifted, slid forward and fell.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150" y="1147471"/>
            <a:ext cx="6243601" cy="4678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 rot="16200000">
            <a:off x="-1856236" y="2453306"/>
            <a:ext cx="5399177" cy="1260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024" y="318449"/>
            <a:ext cx="9321426" cy="5705477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Forklift Operation: Serious Injury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9374" y="1144872"/>
            <a:ext cx="31391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plate struck one of the helpers in the lower leg, pinning one leg under the plate.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operator raised the plate just high enough to free the helper.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patient </a:t>
            </a:r>
            <a:r>
              <a:rPr lang="en-US" sz="2000" dirty="0"/>
              <a:t>was transported to the hospital for </a:t>
            </a:r>
            <a:r>
              <a:rPr lang="en-US" sz="2000" dirty="0" smtClean="0"/>
              <a:t>leg injuries.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150" y="1147471"/>
            <a:ext cx="6243601" cy="4678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 rot="16200000">
            <a:off x="-1856236" y="2453306"/>
            <a:ext cx="5399177" cy="1260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Bilge Keel Ultra High Pressure (UHP) Waterjet Cutting</a:t>
            </a:r>
            <a:endParaRPr lang="en-US" sz="2800" b="1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6999" y="2453306"/>
            <a:ext cx="5399177" cy="1260911"/>
          </a:xfrm>
        </p:spPr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19373" y="1513362"/>
            <a:ext cx="414962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Performing UHP Water Jet Cutting on CVN 74 Bilge Keel in Dry Dock 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Operational pressure was in excess of 30,000 PSI with garnet infused water.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51" y="1666324"/>
            <a:ext cx="5551504" cy="3141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Bilge Keel Ultra High Pressure (UHP) Waterjet Cutting</a:t>
            </a:r>
            <a:endParaRPr lang="en-US" sz="2800" b="1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6999" y="2453306"/>
            <a:ext cx="5399177" cy="1260911"/>
          </a:xfrm>
        </p:spPr>
        <p:txBody>
          <a:bodyPr anchor="ctr"/>
          <a:lstStyle/>
          <a:p>
            <a:r>
              <a:rPr lang="en-US" dirty="0" smtClean="0"/>
              <a:t>Significant Accidents &amp; Near Misses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19372" y="1147471"/>
            <a:ext cx="47684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During </a:t>
            </a:r>
            <a:r>
              <a:rPr lang="en-US" sz="2000" dirty="0"/>
              <a:t>the </a:t>
            </a:r>
            <a:r>
              <a:rPr lang="en-US" sz="2000" dirty="0" smtClean="0"/>
              <a:t>operation, </a:t>
            </a:r>
            <a:r>
              <a:rPr lang="en-US" sz="2000" dirty="0"/>
              <a:t>the </a:t>
            </a:r>
            <a:r>
              <a:rPr lang="en-US" sz="2000" dirty="0" smtClean="0"/>
              <a:t>machine’s cutting head became </a:t>
            </a:r>
            <a:r>
              <a:rPr lang="en-US" sz="2000" dirty="0"/>
              <a:t>dislodged and began to flail.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cutting head contacted the operator multiple times </a:t>
            </a:r>
            <a:r>
              <a:rPr lang="en-US" sz="2000" dirty="0" smtClean="0"/>
              <a:t>inflicting </a:t>
            </a:r>
            <a:r>
              <a:rPr lang="en-US" sz="2000" dirty="0"/>
              <a:t>severe </a:t>
            </a:r>
            <a:r>
              <a:rPr lang="en-US" sz="2000" dirty="0" smtClean="0"/>
              <a:t>lacerations.</a:t>
            </a:r>
            <a:endParaRPr lang="en-US" sz="2000" dirty="0"/>
          </a:p>
          <a:p>
            <a:pPr lvl="0"/>
            <a:endParaRPr lang="en-US" sz="2000" dirty="0" smtClean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4272A"/>
                </a:solidFill>
              </a:rPr>
              <a:t>Medics used a personnel float and crane to remove the patient from </a:t>
            </a:r>
            <a:r>
              <a:rPr lang="en-US" sz="2000" dirty="0">
                <a:solidFill>
                  <a:srgbClr val="24272A"/>
                </a:solidFill>
              </a:rPr>
              <a:t>the dry dock.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72A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272A"/>
                </a:solidFill>
              </a:rPr>
              <a:t>Patient transported to regional emergency department for surgery immediately upon arrival.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4272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29" y="1444478"/>
            <a:ext cx="5373099" cy="3584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7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24272A"/>
      </a:dk1>
      <a:lt1>
        <a:srgbClr val="FFFFFF"/>
      </a:lt1>
      <a:dk2>
        <a:srgbClr val="003B4D"/>
      </a:dk2>
      <a:lt2>
        <a:srgbClr val="E7E6E6"/>
      </a:lt2>
      <a:accent1>
        <a:srgbClr val="5B6670"/>
      </a:accent1>
      <a:accent2>
        <a:srgbClr val="75ABD1"/>
      </a:accent2>
      <a:accent3>
        <a:srgbClr val="A5A5A5"/>
      </a:accent3>
      <a:accent4>
        <a:srgbClr val="0094D0"/>
      </a:accent4>
      <a:accent5>
        <a:srgbClr val="006EA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I PPT template" id="{652D898E-E1A6-0747-89ED-112854922EB9}" vid="{35B19664-C801-F741-A144-B33A5FDBA9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4237</TotalTime>
  <Words>1931</Words>
  <Application>Microsoft Office PowerPoint</Application>
  <PresentationFormat>Widescreen</PresentationFormat>
  <Paragraphs>366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72 Black</vt:lpstr>
      <vt:lpstr>Arial</vt:lpstr>
      <vt:lpstr>Calibri</vt:lpstr>
      <vt:lpstr>Century Gothic</vt:lpstr>
      <vt:lpstr>Times New Roman</vt:lpstr>
      <vt:lpstr>Trebuchet MS</vt:lpstr>
      <vt:lpstr>Office Theme</vt:lpstr>
      <vt:lpstr>O27 Contractor Quarterly Update: Environmental, Health &amp; Safety</vt:lpstr>
      <vt:lpstr>O27 Contractor Safety Talking Points</vt:lpstr>
      <vt:lpstr>Contractor Safety Performance</vt:lpstr>
      <vt:lpstr>Significant Accidents &amp; Near Misses </vt:lpstr>
      <vt:lpstr>Significant Accidents &amp; Near Misses </vt:lpstr>
      <vt:lpstr>PowerPoint Presentation</vt:lpstr>
      <vt:lpstr>PowerPoint Presentation</vt:lpstr>
      <vt:lpstr>Significant Accidents &amp; Near Misses </vt:lpstr>
      <vt:lpstr>Significant Accidents &amp; Near Misses </vt:lpstr>
      <vt:lpstr>Significant Accidents &amp; Near Misses </vt:lpstr>
      <vt:lpstr>Significant Accidents &amp; Near Misses </vt:lpstr>
      <vt:lpstr>Significant Accidents &amp; Near Misses </vt:lpstr>
      <vt:lpstr>Significant Accidents &amp; Near Misses </vt:lpstr>
      <vt:lpstr>Significant Accidents &amp; Near Misses </vt:lpstr>
      <vt:lpstr>Back to Basics </vt:lpstr>
      <vt:lpstr>Back to Basics </vt:lpstr>
      <vt:lpstr>Back to Basics </vt:lpstr>
      <vt:lpstr>Back to Basics </vt:lpstr>
      <vt:lpstr>Back to Basics</vt:lpstr>
      <vt:lpstr>Back to Basics</vt:lpstr>
      <vt:lpstr>Back to Basics</vt:lpstr>
      <vt:lpstr>Back to Basics</vt:lpstr>
      <vt:lpstr>Back to Basics</vt:lpstr>
      <vt:lpstr>Back to Basics</vt:lpstr>
      <vt:lpstr>Back to Basics</vt:lpstr>
      <vt:lpstr>Back to Basics</vt:lpstr>
      <vt:lpstr>   O27 Environmental</vt:lpstr>
      <vt:lpstr> Trends</vt:lpstr>
      <vt:lpstr>News </vt:lpstr>
      <vt:lpstr>Reminder </vt:lpstr>
      <vt:lpstr>PowerPoint Presentation</vt:lpstr>
      <vt:lpstr>Contractor Safety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Veronica Costas</dc:creator>
  <cp:lastModifiedBy>Constande, Vincent A</cp:lastModifiedBy>
  <cp:revision>250</cp:revision>
  <dcterms:created xsi:type="dcterms:W3CDTF">2022-03-16T08:50:33Z</dcterms:created>
  <dcterms:modified xsi:type="dcterms:W3CDTF">2022-10-05T10:46:53Z</dcterms:modified>
</cp:coreProperties>
</file>