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0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7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1D61C-FBCF-4613-8F94-4A02342BCF4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154F48-B47E-4CEF-B79C-B7214CCFE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97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0D2B0-0AFE-F529-DE57-AE7AA0EF4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DC785E-9D97-86A2-D3DF-2004DF40D5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1458FD-6BCD-0BEB-A336-D20C0ABFDD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entury Gothic" panose="020B0502020202020204" pitchFamily="34" charset="0"/>
              </a:rPr>
              <a:t>HII offers lucrative referral bonuses for bringing talented individuals to join the team: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>
                <a:latin typeface="Century Gothic" panose="020B0502020202020204" pitchFamily="34" charset="0"/>
              </a:rPr>
              <a:t>Bonuses range from </a:t>
            </a:r>
            <a:r>
              <a:rPr lang="en-US" b="1">
                <a:latin typeface="Century Gothic" panose="020B0502020202020204" pitchFamily="34" charset="0"/>
              </a:rPr>
              <a:t>$1,000 to $15,000</a:t>
            </a:r>
            <a:r>
              <a:rPr lang="en-US">
                <a:latin typeface="Century Gothic" panose="020B0502020202020204" pitchFamily="34" charset="0"/>
              </a:rPr>
              <a:t>, depending on the clearance level and position referred.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>
                <a:latin typeface="Century Gothic" panose="020B0502020202020204" pitchFamily="34" charset="0"/>
              </a:rPr>
              <a:t>Employees can submit referrals through </a:t>
            </a:r>
            <a:r>
              <a:rPr lang="en-US" b="1" err="1">
                <a:latin typeface="Century Gothic" panose="020B0502020202020204" pitchFamily="34" charset="0"/>
              </a:rPr>
              <a:t>MyHR</a:t>
            </a:r>
            <a:r>
              <a:rPr lang="en-US">
                <a:latin typeface="Century Gothic" panose="020B0502020202020204" pitchFamily="34" charset="0"/>
              </a:rPr>
              <a:t>, by selecting the "Refer Friend to Job" option.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>
                <a:latin typeface="Century Gothic" panose="020B0502020202020204" pitchFamily="34" charset="0"/>
              </a:rPr>
              <a:t>There is no limit on the number of referral bonuses an employee can receive.</a:t>
            </a:r>
          </a:p>
          <a:p>
            <a:r>
              <a:rPr lang="en-US">
                <a:latin typeface="Century Gothic" panose="020B0502020202020204" pitchFamily="34" charset="0"/>
              </a:rPr>
              <a:t>Ensure you follow referral qualification steps to maximize rewards and support recruitment efforts.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FB554-146C-7FA2-E701-8313900060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695A9F-AF56-A947-B312-D2B406A674D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6149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38DAD9-1F75-4C21-44AB-8A6BB2DA6ED5}"/>
              </a:ext>
            </a:extLst>
          </p:cNvPr>
          <p:cNvSpPr/>
          <p:nvPr userDrawn="1"/>
        </p:nvSpPr>
        <p:spPr>
          <a:xfrm>
            <a:off x="0" y="0"/>
            <a:ext cx="3559629" cy="6858000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330186"/>
            <a:ext cx="2527300" cy="4197626"/>
          </a:xfrm>
        </p:spPr>
        <p:txBody>
          <a:bodyPr wrap="square" anchor="ctr">
            <a:noAutofit/>
          </a:bodyPr>
          <a:lstStyle>
            <a:lvl1pPr algn="l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03C067-1172-240D-1D9F-0026C8BE56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579" y="6356350"/>
            <a:ext cx="364952" cy="364952"/>
          </a:xfrm>
          <a:prstGeom prst="rect">
            <a:avLst/>
          </a:prstGeom>
        </p:spPr>
      </p:pic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5ABE640-BEEC-F98E-B1D3-A6CC1A283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900" y="6429717"/>
            <a:ext cx="2006601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46513" y="1560443"/>
            <a:ext cx="7507287" cy="3737113"/>
          </a:xfrm>
        </p:spPr>
        <p:txBody>
          <a:bodyPr anchor="ctr"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4791722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1" pos="3168">
          <p15:clr>
            <a:srgbClr val="FBAE40"/>
          </p15:clr>
        </p15:guide>
        <p15:guide id="12" pos="3312">
          <p15:clr>
            <a:srgbClr val="FBAE40"/>
          </p15:clr>
        </p15:guide>
        <p15:guide id="13" pos="3456">
          <p15:clr>
            <a:srgbClr val="FBAE40"/>
          </p15:clr>
        </p15:guide>
        <p15:guide id="14" pos="3024">
          <p15:clr>
            <a:srgbClr val="FBAE40"/>
          </p15:clr>
        </p15:guide>
        <p15:guide id="15" pos="360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2 Line_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AF81E1-8ACE-EB75-4E41-77213CEC53C7}"/>
              </a:ext>
            </a:extLst>
          </p:cNvPr>
          <p:cNvSpPr/>
          <p:nvPr userDrawn="1"/>
        </p:nvSpPr>
        <p:spPr>
          <a:xfrm>
            <a:off x="0" y="4955961"/>
            <a:ext cx="12192001" cy="1902039"/>
          </a:xfrm>
          <a:prstGeom prst="rect">
            <a:avLst/>
          </a:prstGeom>
          <a:solidFill>
            <a:schemeClr val="tx1"/>
          </a:soli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293352-BAD3-B28B-9D17-1E2105FE5D76}"/>
              </a:ext>
            </a:extLst>
          </p:cNvPr>
          <p:cNvSpPr/>
          <p:nvPr userDrawn="1"/>
        </p:nvSpPr>
        <p:spPr>
          <a:xfrm>
            <a:off x="0" y="0"/>
            <a:ext cx="5783011" cy="4955961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D6CD327-7318-4751-BA24-A1FB777720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426"/>
            <a:ext cx="3966556" cy="1258563"/>
          </a:xfrm>
        </p:spPr>
        <p:txBody>
          <a:bodyPr wrap="square">
            <a:noAutofit/>
          </a:bodyPr>
          <a:lstStyle>
            <a:lvl1pPr algn="l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A54A94D-5E69-9713-774C-1185DE4954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83013" y="0"/>
            <a:ext cx="6408986" cy="2708275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4FD59D02-F311-1470-4359-3DE5CD86E7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83012" y="2696729"/>
            <a:ext cx="3196095" cy="2259234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F9AE83B0-07FE-84BE-88F4-D18C0261167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979108" y="2696728"/>
            <a:ext cx="3212892" cy="2259233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algn="ctr">
              <a:defRPr sz="1800"/>
            </a:lvl1pPr>
          </a:lstStyle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BE0665-7FB2-C1AC-F45D-358F63EBD0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579" y="6356350"/>
            <a:ext cx="364952" cy="36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05576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98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_Bann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B50D409E-839F-A8FE-DBAE-E38BD0659D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1"/>
            <a:ext cx="12192000" cy="3657600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10515600" cy="881773"/>
          </a:xfrm>
        </p:spPr>
        <p:txBody>
          <a:bodyPr wrap="square">
            <a:noAutofit/>
          </a:bodyPr>
          <a:lstStyle>
            <a:lvl1pPr algn="l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837579" y="3917948"/>
            <a:ext cx="10516221" cy="20952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959645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_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B50D409E-839F-A8FE-DBAE-E38BD0659D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0"/>
            <a:ext cx="12192000" cy="6857999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BD0E265-C34E-2E10-DD22-55082E97AC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56350"/>
            <a:ext cx="365125" cy="365125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4318000" cy="1554874"/>
          </a:xfrm>
        </p:spPr>
        <p:txBody>
          <a:bodyPr wrap="square">
            <a:noAutofit/>
          </a:bodyPr>
          <a:lstStyle>
            <a:lvl1pPr algn="l">
              <a:defRPr sz="36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0452812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52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10E07D4-B3C9-08CC-0753-60C5F947578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1563"/>
            <a:ext cx="4318000" cy="1554874"/>
          </a:xfrm>
        </p:spPr>
        <p:txBody>
          <a:bodyPr wrap="square" anchor="ctr">
            <a:noAutofit/>
          </a:bodyPr>
          <a:lstStyle>
            <a:lvl1pPr algn="l"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350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 Line_8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4D655A2F-F222-7616-FCB4-5A76C8F670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2238" y="4671339"/>
            <a:ext cx="1260211" cy="1141412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191AD693-90D5-C519-028D-B2251B4816F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118058" y="4672109"/>
            <a:ext cx="1260211" cy="1141412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7EABB0F8-8C95-E385-02B3-830E5865E72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463878" y="4672109"/>
            <a:ext cx="1260211" cy="1141412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D1CD5A42-3BA2-F77C-4068-98F4BF4B1EB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809699" y="4672109"/>
            <a:ext cx="1260211" cy="1141412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8F94BAEC-5ACC-4F81-0BBA-1A429218D34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5520" y="4672109"/>
            <a:ext cx="1260211" cy="1141412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DB7B8275-BD08-74AC-6FD6-0A63873B55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01340" y="4672109"/>
            <a:ext cx="1260211" cy="1141412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7621BCF-FA62-713E-9331-FA1BB85A5C0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47160" y="4672109"/>
            <a:ext cx="1260211" cy="1141412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1" name="Picture Placeholder 13">
            <a:extLst>
              <a:ext uri="{FF2B5EF4-FFF2-40B4-BE49-F238E27FC236}">
                <a16:creationId xmlns:a16="http://schemas.microsoft.com/office/drawing/2014/main" id="{46A7E17E-CD2C-3549-0F2A-B6C8598A1D7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92981" y="4672109"/>
            <a:ext cx="1260211" cy="1141412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10515600" cy="881773"/>
          </a:xfrm>
        </p:spPr>
        <p:txBody>
          <a:bodyPr wrap="square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37579" y="1336040"/>
            <a:ext cx="10516221" cy="31266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582258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Subtitle_Gradient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37CE6B9-F06D-6D56-24A8-2C4F4F137A5F}"/>
              </a:ext>
            </a:extLst>
          </p:cNvPr>
          <p:cNvSpPr/>
          <p:nvPr userDrawn="1"/>
        </p:nvSpPr>
        <p:spPr>
          <a:xfrm>
            <a:off x="0" y="6157732"/>
            <a:ext cx="12192000" cy="700268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4272A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AFC81B-60C7-587C-17B0-70C9BD3253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579" y="6356350"/>
            <a:ext cx="364952" cy="364952"/>
          </a:xfrm>
          <a:prstGeom prst="rect">
            <a:avLst/>
          </a:prstGeom>
        </p:spPr>
      </p:pic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1A0AE6E9-D011-C67C-3CD4-4E78B293BE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427" y="1247001"/>
            <a:ext cx="10515244" cy="341632"/>
          </a:xfrm>
        </p:spPr>
        <p:txBody>
          <a:bodyPr wrap="square">
            <a:sp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4pPr marL="0" indent="0">
              <a:buNone/>
              <a:defRPr/>
            </a:lvl4pPr>
            <a:lvl5pPr marL="174625" indent="0">
              <a:buNone/>
              <a:defRPr/>
            </a:lvl5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10515600" cy="881773"/>
          </a:xfrm>
        </p:spPr>
        <p:txBody>
          <a:bodyPr wrap="square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837579" y="1787251"/>
            <a:ext cx="10516221" cy="42001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203487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eft_3 Images_Gre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9FF58126-AB65-FD5F-8415-C769250DD69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0038" y="1420997"/>
            <a:ext cx="2805083" cy="1563624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EC7E8BEF-29D7-1CA9-E8B9-BD8F3A19B70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30039" y="3027432"/>
            <a:ext cx="2805083" cy="1563624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EB65B618-D5A1-33A3-21B4-333AA4F5E37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30038" y="4633868"/>
            <a:ext cx="2805083" cy="1563624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415DEA1-0E9C-0DC8-9FE8-19820D0FDDD0}"/>
              </a:ext>
            </a:extLst>
          </p:cNvPr>
          <p:cNvSpPr/>
          <p:nvPr userDrawn="1"/>
        </p:nvSpPr>
        <p:spPr>
          <a:xfrm>
            <a:off x="10718410" y="0"/>
            <a:ext cx="1473590" cy="6858000"/>
          </a:xfrm>
          <a:prstGeom prst="rect">
            <a:avLst/>
          </a:prstGeom>
          <a:solidFill>
            <a:schemeClr val="bg2"/>
          </a:soli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18410" y="6356350"/>
            <a:ext cx="63539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D6CD327-7318-4751-BA24-A1FB777720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9677400" cy="881773"/>
          </a:xfrm>
        </p:spPr>
        <p:txBody>
          <a:bodyPr wrap="square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37931" y="1420997"/>
            <a:ext cx="7277669" cy="1563623"/>
          </a:xfrm>
        </p:spPr>
        <p:txBody>
          <a:bodyPr lIns="182880" tIns="182880" rIns="182880" bIns="182880"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237931" y="3033145"/>
            <a:ext cx="7277669" cy="1563623"/>
          </a:xfrm>
        </p:spPr>
        <p:txBody>
          <a:bodyPr lIns="182880" tIns="182880" rIns="182880" bIns="182880"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237931" y="4633868"/>
            <a:ext cx="7277669" cy="1563623"/>
          </a:xfrm>
        </p:spPr>
        <p:txBody>
          <a:bodyPr lIns="182880" tIns="182880" rIns="182880" bIns="182880"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5278133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 Line_Graphic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BCCB4233-4654-02B2-C03F-8F5E8D1B0902}"/>
              </a:ext>
            </a:extLst>
          </p:cNvPr>
          <p:cNvSpPr/>
          <p:nvPr userDrawn="1"/>
        </p:nvSpPr>
        <p:spPr>
          <a:xfrm>
            <a:off x="0" y="0"/>
            <a:ext cx="12203297" cy="4321629"/>
          </a:xfrm>
          <a:custGeom>
            <a:avLst/>
            <a:gdLst>
              <a:gd name="connsiteX0" fmla="*/ 0 w 12192000"/>
              <a:gd name="connsiteY0" fmla="*/ 0 h 4214813"/>
              <a:gd name="connsiteX1" fmla="*/ 12192000 w 12192000"/>
              <a:gd name="connsiteY1" fmla="*/ 0 h 4214813"/>
              <a:gd name="connsiteX2" fmla="*/ 12192000 w 12192000"/>
              <a:gd name="connsiteY2" fmla="*/ 4214813 h 4214813"/>
              <a:gd name="connsiteX3" fmla="*/ 0 w 12192000"/>
              <a:gd name="connsiteY3" fmla="*/ 4214813 h 4214813"/>
              <a:gd name="connsiteX4" fmla="*/ 0 w 12192000"/>
              <a:gd name="connsiteY4" fmla="*/ 0 h 4214813"/>
              <a:gd name="connsiteX0" fmla="*/ 0 w 12206288"/>
              <a:gd name="connsiteY0" fmla="*/ 0 h 4214813"/>
              <a:gd name="connsiteX1" fmla="*/ 12192000 w 12206288"/>
              <a:gd name="connsiteY1" fmla="*/ 0 h 4214813"/>
              <a:gd name="connsiteX2" fmla="*/ 12206288 w 12206288"/>
              <a:gd name="connsiteY2" fmla="*/ 1214438 h 4214813"/>
              <a:gd name="connsiteX3" fmla="*/ 0 w 12206288"/>
              <a:gd name="connsiteY3" fmla="*/ 4214813 h 4214813"/>
              <a:gd name="connsiteX4" fmla="*/ 0 w 12206288"/>
              <a:gd name="connsiteY4" fmla="*/ 0 h 4214813"/>
              <a:gd name="connsiteX0" fmla="*/ 0 w 12206288"/>
              <a:gd name="connsiteY0" fmla="*/ 0 h 4214813"/>
              <a:gd name="connsiteX1" fmla="*/ 12192000 w 12206288"/>
              <a:gd name="connsiteY1" fmla="*/ 0 h 4214813"/>
              <a:gd name="connsiteX2" fmla="*/ 12206288 w 12206288"/>
              <a:gd name="connsiteY2" fmla="*/ 1214438 h 4214813"/>
              <a:gd name="connsiteX3" fmla="*/ 0 w 12206288"/>
              <a:gd name="connsiteY3" fmla="*/ 4214813 h 4214813"/>
              <a:gd name="connsiteX4" fmla="*/ 0 w 12206288"/>
              <a:gd name="connsiteY4" fmla="*/ 0 h 4214813"/>
              <a:gd name="connsiteX0" fmla="*/ 0 w 12206288"/>
              <a:gd name="connsiteY0" fmla="*/ 0 h 4214813"/>
              <a:gd name="connsiteX1" fmla="*/ 12192000 w 12206288"/>
              <a:gd name="connsiteY1" fmla="*/ 0 h 4214813"/>
              <a:gd name="connsiteX2" fmla="*/ 12206288 w 12206288"/>
              <a:gd name="connsiteY2" fmla="*/ 1214438 h 4214813"/>
              <a:gd name="connsiteX3" fmla="*/ 0 w 12206288"/>
              <a:gd name="connsiteY3" fmla="*/ 4214813 h 4214813"/>
              <a:gd name="connsiteX4" fmla="*/ 0 w 12206288"/>
              <a:gd name="connsiteY4" fmla="*/ 0 h 4214813"/>
              <a:gd name="connsiteX0" fmla="*/ 0 w 12277725"/>
              <a:gd name="connsiteY0" fmla="*/ 0 h 4214813"/>
              <a:gd name="connsiteX1" fmla="*/ 12192000 w 12277725"/>
              <a:gd name="connsiteY1" fmla="*/ 0 h 4214813"/>
              <a:gd name="connsiteX2" fmla="*/ 12277725 w 12277725"/>
              <a:gd name="connsiteY2" fmla="*/ 1596689 h 4214813"/>
              <a:gd name="connsiteX3" fmla="*/ 0 w 12277725"/>
              <a:gd name="connsiteY3" fmla="*/ 4214813 h 4214813"/>
              <a:gd name="connsiteX4" fmla="*/ 0 w 12277725"/>
              <a:gd name="connsiteY4" fmla="*/ 0 h 4214813"/>
              <a:gd name="connsiteX0" fmla="*/ 0 w 12203297"/>
              <a:gd name="connsiteY0" fmla="*/ 0 h 4214813"/>
              <a:gd name="connsiteX1" fmla="*/ 12192000 w 12203297"/>
              <a:gd name="connsiteY1" fmla="*/ 0 h 4214813"/>
              <a:gd name="connsiteX2" fmla="*/ 12203297 w 12203297"/>
              <a:gd name="connsiteY2" fmla="*/ 1605485 h 4214813"/>
              <a:gd name="connsiteX3" fmla="*/ 0 w 12203297"/>
              <a:gd name="connsiteY3" fmla="*/ 4214813 h 4214813"/>
              <a:gd name="connsiteX4" fmla="*/ 0 w 12203297"/>
              <a:gd name="connsiteY4" fmla="*/ 0 h 421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3297" h="4214813">
                <a:moveTo>
                  <a:pt x="0" y="0"/>
                </a:moveTo>
                <a:lnTo>
                  <a:pt x="12192000" y="0"/>
                </a:lnTo>
                <a:cubicBezTo>
                  <a:pt x="12195766" y="535162"/>
                  <a:pt x="12199531" y="1070323"/>
                  <a:pt x="12203297" y="1605485"/>
                </a:cubicBezTo>
                <a:cubicBezTo>
                  <a:pt x="7620184" y="1419747"/>
                  <a:pt x="3811588" y="2486025"/>
                  <a:pt x="0" y="4214813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30000">
                <a:schemeClr val="tx2"/>
              </a:gs>
              <a:gs pos="100000">
                <a:schemeClr val="accent3"/>
              </a:gs>
            </a:gsLst>
            <a:lin ang="3600000" scaled="0"/>
          </a:gra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4272A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10515600" cy="881773"/>
          </a:xfrm>
        </p:spPr>
        <p:txBody>
          <a:bodyPr wrap="square">
            <a:noAutofit/>
          </a:bodyPr>
          <a:lstStyle>
            <a:lvl1pPr algn="l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4311042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211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gradFill>
          <a:gsLst>
            <a:gs pos="50000">
              <a:schemeClr val="tx2"/>
            </a:gs>
            <a:gs pos="100000">
              <a:schemeClr val="accent3"/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661" y="3074619"/>
            <a:ext cx="8412678" cy="708762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BC427ED-77CD-2104-5090-F49CC6B27C9C}"/>
              </a:ext>
            </a:extLst>
          </p:cNvPr>
          <p:cNvGrpSpPr/>
          <p:nvPr userDrawn="1"/>
        </p:nvGrpSpPr>
        <p:grpSpPr>
          <a:xfrm>
            <a:off x="10996655" y="0"/>
            <a:ext cx="828715" cy="6858000"/>
            <a:chOff x="9453562" y="0"/>
            <a:chExt cx="2324100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A963A66-71C9-D745-BE91-1C85D9482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459497" y="0"/>
              <a:ext cx="0" cy="2153265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825C696-C87A-4E3A-F1BF-F824E32311DC}"/>
                </a:ext>
              </a:extLst>
            </p:cNvPr>
            <p:cNvCxnSpPr>
              <a:cxnSpLocks/>
            </p:cNvCxnSpPr>
            <p:nvPr/>
          </p:nvCxnSpPr>
          <p:spPr>
            <a:xfrm>
              <a:off x="11775281" y="5048840"/>
              <a:ext cx="0" cy="1809160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98416B2-2467-44C4-B271-51B2C7F1A5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456100" y="2153265"/>
              <a:ext cx="2005780" cy="0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DC5B459-4A3E-15B4-9408-F5A53CEF2B3D}"/>
                </a:ext>
              </a:extLst>
            </p:cNvPr>
            <p:cNvCxnSpPr>
              <a:cxnSpLocks/>
            </p:cNvCxnSpPr>
            <p:nvPr/>
          </p:nvCxnSpPr>
          <p:spPr>
            <a:xfrm>
              <a:off x="9456097" y="2150086"/>
              <a:ext cx="0" cy="2901135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DE7F795-5009-D42F-A09C-3993F7587C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453562" y="5053757"/>
              <a:ext cx="2324100" cy="0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F8AFC81B-60C7-587C-17B0-70C9BD3253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579" y="6356350"/>
            <a:ext cx="364952" cy="36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541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 Line_Gradient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0A1FEE-D224-082B-A1AF-ABF837D4A75A}"/>
              </a:ext>
            </a:extLst>
          </p:cNvPr>
          <p:cNvSpPr/>
          <p:nvPr userDrawn="1"/>
        </p:nvSpPr>
        <p:spPr>
          <a:xfrm>
            <a:off x="0" y="0"/>
            <a:ext cx="12192000" cy="3217596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10515600" cy="919873"/>
          </a:xfrm>
        </p:spPr>
        <p:txBody>
          <a:bodyPr wrap="square" anchor="b">
            <a:noAutofit/>
          </a:bodyPr>
          <a:lstStyle>
            <a:lvl1pPr algn="l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837579" y="3415874"/>
            <a:ext cx="10516221" cy="2597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8362253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211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_Subtitle_Gradient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1B6BAC-997C-7B7B-D8AB-1A5B5137DCE7}"/>
              </a:ext>
            </a:extLst>
          </p:cNvPr>
          <p:cNvSpPr/>
          <p:nvPr userDrawn="1"/>
        </p:nvSpPr>
        <p:spPr>
          <a:xfrm>
            <a:off x="0" y="4631152"/>
            <a:ext cx="12192000" cy="2226848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A6D7C6-69F8-037F-4FC7-3DACB245B7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579" y="6356350"/>
            <a:ext cx="364952" cy="364952"/>
          </a:xfrm>
          <a:prstGeom prst="rect">
            <a:avLst/>
          </a:prstGeom>
        </p:spPr>
      </p:pic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D0B7CE4E-C2B9-C56A-92A3-01F7BD89D9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515600" y="6356350"/>
            <a:ext cx="83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D6CD327-7318-4751-BA24-A1FB777720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1A0AE6E9-D011-C67C-3CD4-4E78B293BE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427" y="1220301"/>
            <a:ext cx="10515244" cy="341632"/>
          </a:xfrm>
        </p:spPr>
        <p:txBody>
          <a:bodyPr wrap="square">
            <a:sp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4pPr marL="0" indent="0">
              <a:buNone/>
              <a:defRPr/>
            </a:lvl4pPr>
            <a:lvl5pPr marL="174625" indent="0">
              <a:buNone/>
              <a:defRPr/>
            </a:lvl5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2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10515600" cy="881773"/>
          </a:xfrm>
        </p:spPr>
        <p:txBody>
          <a:bodyPr wrap="square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837579" y="1797892"/>
            <a:ext cx="10516221" cy="2597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939076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208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_Gradient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1B6BAC-997C-7B7B-D8AB-1A5B5137DCE7}"/>
              </a:ext>
            </a:extLst>
          </p:cNvPr>
          <p:cNvSpPr/>
          <p:nvPr userDrawn="1"/>
        </p:nvSpPr>
        <p:spPr>
          <a:xfrm>
            <a:off x="0" y="4631152"/>
            <a:ext cx="12192000" cy="2226848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A6D7C6-69F8-037F-4FC7-3DACB245B7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579" y="6356350"/>
            <a:ext cx="364952" cy="364952"/>
          </a:xfrm>
          <a:prstGeom prst="rect">
            <a:avLst/>
          </a:prstGeom>
        </p:spPr>
      </p:pic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D0B7CE4E-C2B9-C56A-92A3-01F7BD89D9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515600" y="6356350"/>
            <a:ext cx="83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D6CD327-7318-4751-BA24-A1FB777720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10515600" cy="881773"/>
          </a:xfrm>
        </p:spPr>
        <p:txBody>
          <a:bodyPr wrap="square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837579" y="1370510"/>
            <a:ext cx="10516221" cy="2597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7420872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208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Left_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6A5FB7-7E86-3493-3DC0-119D6E4AC38D}"/>
              </a:ext>
            </a:extLst>
          </p:cNvPr>
          <p:cNvSpPr/>
          <p:nvPr userDrawn="1"/>
        </p:nvSpPr>
        <p:spPr>
          <a:xfrm>
            <a:off x="0" y="0"/>
            <a:ext cx="4426186" cy="6858000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79" y="2799717"/>
            <a:ext cx="3201140" cy="1258563"/>
          </a:xfrm>
        </p:spPr>
        <p:txBody>
          <a:bodyPr wrap="square" anchor="ctr">
            <a:noAutofit/>
          </a:bodyPr>
          <a:lstStyle>
            <a:lvl1pPr algn="l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62220" y="6431190"/>
            <a:ext cx="5393512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13702526-B5D3-2343-92FD-10E4A9C4FD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46497" y="2568182"/>
            <a:ext cx="2103353" cy="1595323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100"/>
            </a:lvl1pPr>
          </a:lstStyle>
          <a:p>
            <a:endParaRPr lang="en-US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68D34A1F-1C91-2A9C-73C5-29119BDA001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46497" y="683452"/>
            <a:ext cx="2103353" cy="1595323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100"/>
            </a:lvl1pPr>
          </a:lstStyle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B46DD01-8782-1163-FDB0-6F916564D77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46497" y="4452911"/>
            <a:ext cx="2103353" cy="1595323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100"/>
            </a:lvl1pPr>
          </a:lstStyle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4ECE56-231A-3972-6EC9-08AE3B2FFD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579" y="6356350"/>
            <a:ext cx="364952" cy="36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48742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Gradient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8141F23-4466-7AF2-C850-24C5219714EC}"/>
              </a:ext>
            </a:extLst>
          </p:cNvPr>
          <p:cNvSpPr/>
          <p:nvPr userDrawn="1"/>
        </p:nvSpPr>
        <p:spPr>
          <a:xfrm>
            <a:off x="9867900" y="0"/>
            <a:ext cx="2324100" cy="6858000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endParaRPr lang="en-US" sz="200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D6CD327-7318-4751-BA24-A1FB777720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8615362" cy="881773"/>
          </a:xfrm>
        </p:spPr>
        <p:txBody>
          <a:bodyPr wrap="square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030254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837579" y="1336040"/>
            <a:ext cx="8615983" cy="4651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908397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Gradient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FE7CE56-D0B8-77C2-2A3B-9236795E3E9A}"/>
              </a:ext>
            </a:extLst>
          </p:cNvPr>
          <p:cNvSpPr/>
          <p:nvPr userDrawn="1"/>
        </p:nvSpPr>
        <p:spPr>
          <a:xfrm>
            <a:off x="0" y="0"/>
            <a:ext cx="2500605" cy="6858000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BD04D4-8D65-9345-3EFD-72B7CB0818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579" y="6356350"/>
            <a:ext cx="364952" cy="364952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EF4821D-848E-F703-1775-FCECA22F72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2698"/>
            <a:ext cx="1077297" cy="213936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438" y="337426"/>
            <a:ext cx="8615362" cy="881773"/>
          </a:xfrm>
        </p:spPr>
        <p:txBody>
          <a:bodyPr wrap="square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738438" y="1336040"/>
            <a:ext cx="8615362" cy="4651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881303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9" pos="18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_BottomBarGrad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37CE6B9-F06D-6D56-24A8-2C4F4F137A5F}"/>
              </a:ext>
            </a:extLst>
          </p:cNvPr>
          <p:cNvSpPr/>
          <p:nvPr userDrawn="1"/>
        </p:nvSpPr>
        <p:spPr>
          <a:xfrm>
            <a:off x="0" y="6198781"/>
            <a:ext cx="12192000" cy="659219"/>
          </a:xfrm>
          <a:prstGeom prst="rect">
            <a:avLst/>
          </a:prstGeom>
          <a:gradFill>
            <a:gsLst>
              <a:gs pos="50000">
                <a:schemeClr val="tx2"/>
              </a:gs>
              <a:gs pos="100000">
                <a:schemeClr val="accent3"/>
              </a:gs>
            </a:gsLst>
            <a:lin ang="3600000" scaled="0"/>
          </a:gra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538B811-040C-F85F-E178-40DA295EB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D6CD327-7318-4751-BA24-A1FB777720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4821D-848E-F703-1775-FCECA22F72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31B8DC-F21E-0CCB-EF14-E3CECAD7B3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579" y="6356350"/>
            <a:ext cx="364952" cy="364952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10515600" cy="881773"/>
          </a:xfrm>
        </p:spPr>
        <p:txBody>
          <a:bodyPr wrap="square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837579" y="1336040"/>
            <a:ext cx="10516221" cy="4651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234375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1 Line_Subtitle_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BD0E265-C34E-2E10-DD22-55082E97AC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56350"/>
            <a:ext cx="365125" cy="365125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C9D5F54-FB8C-8E1F-B24B-F7EC795B8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ABE1B1-5C4D-33D0-42FE-D3F8C25632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23308" y="6451600"/>
            <a:ext cx="5675992" cy="195034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FF1CF40E-97B2-9291-017D-44047373CB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26489" y="0"/>
            <a:ext cx="4865511" cy="6858000"/>
          </a:xfrm>
          <a:solidFill>
            <a:schemeClr val="bg2">
              <a:lumMod val="90000"/>
            </a:schemeClr>
          </a:solidFill>
        </p:spPr>
        <p:txBody>
          <a:bodyPr anchor="ctr" anchorCtr="0">
            <a:normAutofit/>
          </a:bodyPr>
          <a:lstStyle>
            <a:lvl1pPr algn="ctr">
              <a:defRPr sz="1100"/>
            </a:lvl1pPr>
          </a:lstStyle>
          <a:p>
            <a:endParaRPr lang="en-US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EA76B0C-8421-6D3E-C50B-EE78CE9F60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1" y="1241435"/>
            <a:ext cx="6261100" cy="47625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4pPr marL="0" indent="0">
              <a:buNone/>
              <a:defRPr/>
            </a:lvl4pPr>
            <a:lvl5pPr marL="174625" indent="0">
              <a:buNone/>
              <a:defRPr/>
            </a:lvl5pPr>
          </a:lstStyle>
          <a:p>
            <a:pPr lvl="0"/>
            <a:r>
              <a:rPr lang="en-US"/>
              <a:t>Click</a:t>
            </a: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20740C66-270B-C5F3-29E2-BE0BD2DB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426"/>
            <a:ext cx="6261100" cy="881773"/>
          </a:xfrm>
        </p:spPr>
        <p:txBody>
          <a:bodyPr wrap="square">
            <a:noAutofit/>
          </a:bodyPr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837579" y="1858617"/>
            <a:ext cx="6261721" cy="43612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885475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264">
          <p15:clr>
            <a:srgbClr val="FBAE40"/>
          </p15:clr>
        </p15:guide>
        <p15:guide id="2" pos="528">
          <p15:clr>
            <a:srgbClr val="FBAE40"/>
          </p15:clr>
        </p15:guide>
        <p15:guide id="3" pos="7152">
          <p15:clr>
            <a:srgbClr val="FBAE40"/>
          </p15:clr>
        </p15:guide>
        <p15:guide id="4" pos="7416">
          <p15:clr>
            <a:srgbClr val="FBAE40"/>
          </p15:clr>
        </p15:guide>
        <p15:guide id="6" orient="horz" pos="192">
          <p15:clr>
            <a:srgbClr val="FBAE40"/>
          </p15:clr>
        </p15:guide>
        <p15:guide id="7" orient="horz" pos="3993">
          <p15:clr>
            <a:srgbClr val="FBAE40"/>
          </p15:clr>
        </p15:guide>
        <p15:guide id="8" orient="horz" pos="4163">
          <p15:clr>
            <a:srgbClr val="FBAE40"/>
          </p15:clr>
        </p15:guide>
        <p15:guide id="10" orient="horz" pos="100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08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22744"/>
            <a:ext cx="10515600" cy="4815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356350"/>
            <a:ext cx="365125" cy="365125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  <a:prstGeom prst="rect">
            <a:avLst/>
          </a:prstGeom>
        </p:spPr>
        <p:txBody>
          <a:bodyPr/>
          <a:lstStyle>
            <a:lvl1pPr algn="r">
              <a:defRPr sz="1400" b="1" i="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3B4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423308" y="6431190"/>
            <a:ext cx="8532424" cy="215444"/>
          </a:xfrm>
          <a:prstGeom prst="rect">
            <a:avLst/>
          </a:prstGeo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3583875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Century Gothic" panose="020B0604020202020204" pitchFamily="34" charset="0"/>
        <a:buNone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457200" algn="l" defTabSz="914400" rtl="0" eaLnBrk="1" latinLnBrk="0" hangingPunct="1">
        <a:lnSpc>
          <a:spcPct val="90000"/>
        </a:lnSpc>
        <a:spcBef>
          <a:spcPts val="500"/>
        </a:spcBef>
        <a:buFont typeface="Century Gothic" panose="020B0604020202020204" pitchFamily="34" charset="0"/>
        <a:buNone/>
        <a:defRPr sz="12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500"/>
        </a:spcBef>
        <a:buFont typeface="Century Gothic" panose="020B0604020202020204" pitchFamily="34" charset="0"/>
        <a:buNone/>
        <a:defRPr sz="11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74625" indent="-174625" algn="l" defTabSz="914400" rtl="0" eaLnBrk="1" latinLnBrk="0" hangingPunct="1">
        <a:lnSpc>
          <a:spcPct val="90000"/>
        </a:lnSpc>
        <a:spcBef>
          <a:spcPts val="500"/>
        </a:spcBef>
        <a:buFont typeface="Century Gothic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341313" indent="-166688" algn="l" defTabSz="914400" rtl="0" eaLnBrk="1" latinLnBrk="0" hangingPunct="1">
        <a:lnSpc>
          <a:spcPct val="90000"/>
        </a:lnSpc>
        <a:spcBef>
          <a:spcPts val="500"/>
        </a:spcBef>
        <a:buFont typeface="Century Gothic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Century Gothic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Century Gothic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Century Gothic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Century Gothic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erformancemanager4.successfactors.com/sf/careers/jobsearch?bplte_company=hiitechni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4FB70-8C7C-CB39-A1B6-7A73E2A9C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40AFD-E47F-8A74-9DFB-C65909726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Your Mission: Multiply Our Division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20F7B-5337-CF23-EADF-C07CE27E8BE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3799" y="1526840"/>
            <a:ext cx="8545513" cy="368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tx1"/>
                </a:solidFill>
              </a:rPr>
              <a:t>It’s easy to refer your friends or family to our open positions via </a:t>
            </a:r>
            <a:r>
              <a:rPr lang="en-US" sz="2000" b="1" err="1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MyHR</a:t>
            </a:r>
            <a:endParaRPr lang="en-US" b="1">
              <a:solidFill>
                <a:schemeClr val="accent2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3131380-51F6-8DC1-400D-2AB822FAD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2114770"/>
            <a:ext cx="9137002" cy="375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rrow: Down 3">
            <a:extLst>
              <a:ext uri="{FF2B5EF4-FFF2-40B4-BE49-F238E27FC236}">
                <a16:creationId xmlns:a16="http://schemas.microsoft.com/office/drawing/2014/main" id="{59F36593-8D7F-EA8F-30AD-BA102E198FD5}"/>
              </a:ext>
            </a:extLst>
          </p:cNvPr>
          <p:cNvSpPr/>
          <p:nvPr/>
        </p:nvSpPr>
        <p:spPr>
          <a:xfrm>
            <a:off x="8001000" y="0"/>
            <a:ext cx="3352800" cy="1219199"/>
          </a:xfrm>
          <a:prstGeom prst="downArrow">
            <a:avLst>
              <a:gd name="adj1" fmla="val 100000"/>
              <a:gd name="adj2" fmla="val 36992"/>
            </a:avLst>
          </a:prstGeom>
          <a:solidFill>
            <a:schemeClr val="tx2"/>
          </a:solidFill>
          <a:ln w="6198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3B4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FC88BD5-206C-6C46-3DF0-BEB4801659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55000" y="220770"/>
            <a:ext cx="2844799" cy="52898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Century Gothic"/>
              </a:rPr>
              <a:t>Bonuses range from </a:t>
            </a:r>
            <a:br>
              <a:rPr lang="en-US" sz="2000" b="1">
                <a:solidFill>
                  <a:schemeClr val="bg1"/>
                </a:solidFill>
                <a:latin typeface="Century Gothic"/>
              </a:rPr>
            </a:br>
            <a:r>
              <a:rPr lang="en-US" sz="2000" b="1">
                <a:solidFill>
                  <a:schemeClr val="bg1"/>
                </a:solidFill>
                <a:latin typeface="Century Gothic"/>
              </a:rPr>
              <a:t>$1,000 to $15,000!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FEB6089A-9D63-2C7F-21FF-9B8DBE01E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5600" y="6356350"/>
            <a:ext cx="838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CD327-7318-4751-BA24-A1FB7777200C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22688"/>
      </p:ext>
    </p:extLst>
  </p:cSld>
  <p:clrMapOvr>
    <a:masterClrMapping/>
  </p:clrMapOvr>
</p:sld>
</file>

<file path=ppt/theme/theme1.xml><?xml version="1.0" encoding="utf-8"?>
<a:theme xmlns:a="http://schemas.openxmlformats.org/drawingml/2006/main" name="Modern_Presentaiton Slide Master">
  <a:themeElements>
    <a:clrScheme name="HII 2024">
      <a:dk1>
        <a:srgbClr val="24272A"/>
      </a:dk1>
      <a:lt1>
        <a:srgbClr val="FFFFFF"/>
      </a:lt1>
      <a:dk2>
        <a:srgbClr val="003B4D"/>
      </a:dk2>
      <a:lt2>
        <a:srgbClr val="E7E6E6"/>
      </a:lt2>
      <a:accent1>
        <a:srgbClr val="5B6670"/>
      </a:accent1>
      <a:accent2>
        <a:srgbClr val="75ABD1"/>
      </a:accent2>
      <a:accent3>
        <a:srgbClr val="509CA2"/>
      </a:accent3>
      <a:accent4>
        <a:srgbClr val="E87722"/>
      </a:accent4>
      <a:accent5>
        <a:srgbClr val="FFD600"/>
      </a:accent5>
      <a:accent6>
        <a:srgbClr val="3D6785"/>
      </a:accent6>
      <a:hlink>
        <a:srgbClr val="509CA2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Century Gothic"/>
        <a:font script="Hebr" typeface="Century Gothic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Century Gothic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 w="6198" cap="flat">
          <a:noFill/>
          <a:prstDash val="solid"/>
          <a:miter/>
        </a:ln>
      </a:spPr>
      <a:bodyPr rtlCol="0" anchor="ctr"/>
      <a:lstStyle>
        <a:defPPr algn="l"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name="2024_PPT Alternative Template.potx" id="{93FB8EED-20AC-4199-A015-0EAE5D208ECE}" vid="{75B84F71-BA67-4E48-AA12-0133BE130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45142db-3030-4353-8fb6-27f2a2f496be}" enabled="1" method="Privileged" siteId="{b841edbb-4850-4732-b80f-a85c778f2b9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111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Century Gothic</vt:lpstr>
      <vt:lpstr>Modern_Presentaiton Slide Master</vt:lpstr>
      <vt:lpstr>Your Mission: Multiply Our Division</vt:lpstr>
    </vt:vector>
  </TitlesOfParts>
  <Company>Huntington Ingalls Industries, Technical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Anderson, Johnny</dc:creator>
  <cp:lastModifiedBy>Goldman, Nicole L</cp:lastModifiedBy>
  <cp:revision>1</cp:revision>
  <dcterms:created xsi:type="dcterms:W3CDTF">2026-04-16T16:56:17Z</dcterms:created>
  <dcterms:modified xsi:type="dcterms:W3CDTF">2026-04-16T18:51:18Z</dcterms:modified>
</cp:coreProperties>
</file>