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67" r:id="rId6"/>
  </p:sldMasterIdLst>
  <p:notesMasterIdLst>
    <p:notesMasterId r:id="rId51"/>
  </p:notesMasterIdLst>
  <p:sldIdLst>
    <p:sldId id="365" r:id="rId7"/>
    <p:sldId id="368" r:id="rId8"/>
    <p:sldId id="388" r:id="rId9"/>
    <p:sldId id="389" r:id="rId10"/>
    <p:sldId id="391" r:id="rId11"/>
    <p:sldId id="390" r:id="rId12"/>
    <p:sldId id="393" r:id="rId13"/>
    <p:sldId id="394" r:id="rId14"/>
    <p:sldId id="397" r:id="rId15"/>
    <p:sldId id="429" r:id="rId16"/>
    <p:sldId id="395" r:id="rId17"/>
    <p:sldId id="428" r:id="rId18"/>
    <p:sldId id="398" r:id="rId19"/>
    <p:sldId id="400" r:id="rId20"/>
    <p:sldId id="399" r:id="rId21"/>
    <p:sldId id="402" r:id="rId22"/>
    <p:sldId id="401" r:id="rId23"/>
    <p:sldId id="403" r:id="rId24"/>
    <p:sldId id="404" r:id="rId25"/>
    <p:sldId id="405" r:id="rId26"/>
    <p:sldId id="406" r:id="rId27"/>
    <p:sldId id="407" r:id="rId28"/>
    <p:sldId id="430"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392" r:id="rId49"/>
    <p:sldId id="3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135" autoAdjust="0"/>
  </p:normalViewPr>
  <p:slideViewPr>
    <p:cSldViewPr snapToGrid="0">
      <p:cViewPr varScale="1">
        <p:scale>
          <a:sx n="82" d="100"/>
          <a:sy n="82" d="100"/>
        </p:scale>
        <p:origin x="504"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A124F-5D29-4B2E-858E-D90B73F3EB64}"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D6383-5F19-4B3F-8E1D-B6A06873C277}" type="slidenum">
              <a:rPr lang="en-US" smtClean="0"/>
              <a:t>‹#›</a:t>
            </a:fld>
            <a:endParaRPr lang="en-US"/>
          </a:p>
        </p:txBody>
      </p:sp>
    </p:spTree>
    <p:extLst>
      <p:ext uri="{BB962C8B-B14F-4D97-AF65-F5344CB8AC3E}">
        <p14:creationId xmlns:p14="http://schemas.microsoft.com/office/powerpoint/2010/main" val="292057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0D6383-5F19-4B3F-8E1D-B6A06873C277}" type="slidenum">
              <a:rPr lang="en-US" smtClean="0"/>
              <a:t>1</a:t>
            </a:fld>
            <a:endParaRPr lang="en-US"/>
          </a:p>
        </p:txBody>
      </p:sp>
    </p:spTree>
    <p:extLst>
      <p:ext uri="{BB962C8B-B14F-4D97-AF65-F5344CB8AC3E}">
        <p14:creationId xmlns:p14="http://schemas.microsoft.com/office/powerpoint/2010/main" val="4454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Forms for Virginia Class Submarines (VCS)</a:t>
            </a:r>
          </a:p>
          <a:p>
            <a:pPr marL="223756" indent="-223756">
              <a:spcBef>
                <a:spcPts val="579"/>
              </a:spcBef>
              <a:buFont typeface="Arial" pitchFamily="34" charset="0"/>
              <a:buChar char="•"/>
            </a:pPr>
            <a:r>
              <a:rPr lang="en-US" sz="1400" dirty="0"/>
              <a:t>The following forms are for Virginia Class Submarine (VCS) </a:t>
            </a:r>
            <a:r>
              <a:rPr lang="en-US" sz="1400" b="1" u="sng" dirty="0"/>
              <a:t>ONLY</a:t>
            </a:r>
            <a:r>
              <a:rPr lang="en-US" sz="1400" dirty="0"/>
              <a:t>:</a:t>
            </a:r>
          </a:p>
          <a:p>
            <a:pPr marL="223756" indent="-223756">
              <a:spcBef>
                <a:spcPts val="579"/>
              </a:spcBef>
              <a:buFont typeface="Arial" pitchFamily="34" charset="0"/>
              <a:buChar char="•"/>
            </a:pPr>
            <a:r>
              <a:rPr lang="en-US" sz="1400" dirty="0"/>
              <a:t>Vendor Drawing and Engineering Review (VDER)</a:t>
            </a:r>
          </a:p>
          <a:p>
            <a:pPr marL="665136" lvl="2" indent="-223756">
              <a:spcBef>
                <a:spcPts val="579"/>
              </a:spcBef>
              <a:buFont typeface="Arial" pitchFamily="34" charset="0"/>
              <a:buChar char="•"/>
            </a:pPr>
            <a:r>
              <a:rPr lang="en-US" sz="1400" dirty="0"/>
              <a:t>Drawings</a:t>
            </a:r>
          </a:p>
          <a:p>
            <a:pPr marL="665136" lvl="2" indent="-223756">
              <a:spcBef>
                <a:spcPts val="579"/>
              </a:spcBef>
              <a:buFont typeface="Arial" pitchFamily="34" charset="0"/>
              <a:buChar char="•"/>
            </a:pPr>
            <a:r>
              <a:rPr lang="en-US" sz="1400" dirty="0"/>
              <a:t>Technical Manuals</a:t>
            </a:r>
          </a:p>
          <a:p>
            <a:pPr marL="223756" indent="-223756">
              <a:spcBef>
                <a:spcPts val="579"/>
              </a:spcBef>
              <a:buFont typeface="Arial" pitchFamily="34" charset="0"/>
              <a:buChar char="•"/>
            </a:pPr>
            <a:r>
              <a:rPr lang="en-US" sz="1400" dirty="0"/>
              <a:t>Vendor Procedure Approval Request (VPAR)</a:t>
            </a:r>
          </a:p>
          <a:p>
            <a:pPr marL="665136" lvl="2" indent="-223756">
              <a:spcBef>
                <a:spcPts val="579"/>
              </a:spcBef>
              <a:buFont typeface="Arial" pitchFamily="34" charset="0"/>
              <a:buChar char="•"/>
            </a:pPr>
            <a:r>
              <a:rPr lang="en-US" sz="1400" dirty="0"/>
              <a:t>Qualification Tests</a:t>
            </a:r>
          </a:p>
          <a:p>
            <a:pPr marL="665136" lvl="2" indent="-223756">
              <a:spcBef>
                <a:spcPts val="579"/>
              </a:spcBef>
              <a:buFont typeface="Arial" pitchFamily="34" charset="0"/>
              <a:buChar char="•"/>
            </a:pPr>
            <a:r>
              <a:rPr lang="en-US" sz="1400" dirty="0"/>
              <a:t>Non-Destructive Testing (NDT)</a:t>
            </a:r>
          </a:p>
          <a:p>
            <a:pPr marL="665136" lvl="2" indent="-223756">
              <a:spcBef>
                <a:spcPts val="579"/>
              </a:spcBef>
              <a:buFont typeface="Arial" pitchFamily="34" charset="0"/>
              <a:buChar char="•"/>
            </a:pPr>
            <a:r>
              <a:rPr lang="en-US" sz="1400" dirty="0"/>
              <a:t>Welding/Brazing</a:t>
            </a:r>
          </a:p>
          <a:p>
            <a:pPr marL="665136" lvl="2" indent="-223756">
              <a:spcBef>
                <a:spcPts val="579"/>
              </a:spcBef>
              <a:buFont typeface="Arial" pitchFamily="34" charset="0"/>
              <a:buChar char="•"/>
            </a:pPr>
            <a:r>
              <a:rPr lang="en-US" sz="1400" dirty="0"/>
              <a:t>Vibration</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17</a:t>
            </a:fld>
            <a:endParaRPr lang="en-US"/>
          </a:p>
        </p:txBody>
      </p:sp>
    </p:spTree>
    <p:extLst>
      <p:ext uri="{BB962C8B-B14F-4D97-AF65-F5344CB8AC3E}">
        <p14:creationId xmlns:p14="http://schemas.microsoft.com/office/powerpoint/2010/main" val="129831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marL="223756" indent="-223756" eaLnBrk="1" hangingPunct="1">
              <a:spcBef>
                <a:spcPts val="579"/>
              </a:spcBef>
            </a:pPr>
            <a:r>
              <a:rPr lang="en-US" sz="1300" dirty="0"/>
              <a:t>Keep in mind that all submittals for qualification documents are driven by the requirements on the PO.  </a:t>
            </a:r>
          </a:p>
          <a:p>
            <a:pPr marL="223756" indent="-223756" eaLnBrk="1" hangingPunct="1">
              <a:spcBef>
                <a:spcPts val="579"/>
              </a:spcBef>
            </a:pPr>
            <a:endParaRPr lang="en-US" sz="1300" dirty="0"/>
          </a:p>
          <a:p>
            <a:pPr marL="223756" indent="-223756" eaLnBrk="1" hangingPunct="1">
              <a:spcBef>
                <a:spcPts val="579"/>
              </a:spcBef>
            </a:pPr>
            <a:r>
              <a:rPr lang="en-US" sz="1300" dirty="0"/>
              <a:t>For VCS hulls these are the Electric Boat Standard Clauses.  </a:t>
            </a:r>
          </a:p>
          <a:p>
            <a:pPr marL="223756" indent="-223756" eaLnBrk="1" hangingPunct="1">
              <a:spcBef>
                <a:spcPts val="579"/>
              </a:spcBef>
            </a:pPr>
            <a:endParaRPr lang="en-US" sz="1300" dirty="0"/>
          </a:p>
          <a:p>
            <a:pPr marL="223756" indent="-223756" eaLnBrk="1" hangingPunct="1">
              <a:spcBef>
                <a:spcPts val="579"/>
              </a:spcBef>
            </a:pPr>
            <a:r>
              <a:rPr lang="en-US" sz="1300" dirty="0"/>
              <a:t>For Carriers and non-VCS subs these are Newport News Coded Notes. </a:t>
            </a:r>
          </a:p>
          <a:p>
            <a:pPr marL="223756" indent="-223756" eaLnBrk="1" hangingPunct="1">
              <a:spcBef>
                <a:spcPts val="579"/>
              </a:spcBef>
            </a:pPr>
            <a:r>
              <a:rPr lang="en-US" sz="1300" dirty="0"/>
              <a:t> </a:t>
            </a:r>
          </a:p>
          <a:p>
            <a:pPr marL="223756" indent="-223756" eaLnBrk="1" hangingPunct="1">
              <a:spcBef>
                <a:spcPts val="579"/>
              </a:spcBef>
            </a:pPr>
            <a:r>
              <a:rPr lang="en-US" sz="1300" dirty="0"/>
              <a:t>Under each category there are drop down menus to select from.</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18</a:t>
            </a:fld>
            <a:endParaRPr lang="en-US"/>
          </a:p>
        </p:txBody>
      </p:sp>
    </p:spTree>
    <p:extLst>
      <p:ext uri="{BB962C8B-B14F-4D97-AF65-F5344CB8AC3E}">
        <p14:creationId xmlns:p14="http://schemas.microsoft.com/office/powerpoint/2010/main" val="120348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pPr marL="223756" indent="-223756" defTabSz="882762">
              <a:spcBef>
                <a:spcPts val="579"/>
              </a:spcBef>
              <a:defRPr/>
            </a:pPr>
            <a:r>
              <a:rPr lang="en-US" sz="1400" b="1" dirty="0"/>
              <a:t>Help</a:t>
            </a:r>
          </a:p>
          <a:p>
            <a:pPr marL="223756" indent="-223756" defTabSz="882762">
              <a:spcBef>
                <a:spcPts val="579"/>
              </a:spcBef>
              <a:buFont typeface="Arial" pitchFamily="34" charset="0"/>
              <a:buChar char="•"/>
              <a:defRPr/>
            </a:pPr>
            <a:r>
              <a:rPr lang="en-US" sz="1400" dirty="0"/>
              <a:t>There is a “Help” menu to assist with the contents of the entry fields.</a:t>
            </a:r>
          </a:p>
          <a:p>
            <a:pPr marL="223756" indent="-223756" defTabSz="882762">
              <a:spcBef>
                <a:spcPts val="579"/>
              </a:spcBef>
              <a:buFont typeface="Arial" pitchFamily="34" charset="0"/>
              <a:buChar char="•"/>
              <a:defRPr/>
            </a:pPr>
            <a:r>
              <a:rPr lang="en-US" sz="1400" dirty="0"/>
              <a:t>Activate “Help” by clicking on “Open Help” in the upper right corner of the submittal screen.</a:t>
            </a:r>
          </a:p>
          <a:p>
            <a:pPr marL="223756" indent="-223756" defTabSz="882762">
              <a:spcBef>
                <a:spcPts val="579"/>
              </a:spcBef>
              <a:buFont typeface="Arial" pitchFamily="34" charset="0"/>
              <a:buChar char="•"/>
              <a:defRPr/>
            </a:pPr>
            <a:r>
              <a:rPr lang="en-US" sz="1400" dirty="0"/>
              <a:t>When the user moves the cursor over the field name, helpful information for each field should appear in the window.</a:t>
            </a:r>
          </a:p>
          <a:p>
            <a:pPr marL="223756" indent="-223756" defTabSz="882762">
              <a:spcBef>
                <a:spcPts val="579"/>
              </a:spcBef>
              <a:buFont typeface="Arial" pitchFamily="34" charset="0"/>
              <a:buChar char="•"/>
              <a:defRPr/>
            </a:pPr>
            <a:r>
              <a:rPr lang="en-US" sz="1400" dirty="0"/>
              <a:t>For example:</a:t>
            </a:r>
          </a:p>
          <a:p>
            <a:pPr marL="665136" lvl="1" indent="-223756" defTabSz="882762">
              <a:spcBef>
                <a:spcPts val="579"/>
              </a:spcBef>
              <a:buFont typeface="Arial" pitchFamily="34" charset="0"/>
              <a:buChar char="•"/>
              <a:defRPr/>
            </a:pPr>
            <a:r>
              <a:rPr lang="en-US" sz="1400" dirty="0"/>
              <a:t>Click on Disposition Required Date – This is the date </a:t>
            </a:r>
            <a:r>
              <a:rPr lang="en-US" sz="1400" dirty="0" smtClean="0"/>
              <a:t>to respond </a:t>
            </a:r>
            <a:r>
              <a:rPr lang="en-US" sz="1400" dirty="0"/>
              <a:t>to the </a:t>
            </a:r>
            <a:r>
              <a:rPr lang="en-US" sz="1400" dirty="0" smtClean="0"/>
              <a:t>VIR.  This </a:t>
            </a:r>
            <a:r>
              <a:rPr lang="en-US" sz="1400" dirty="0"/>
              <a:t>is required </a:t>
            </a:r>
            <a:r>
              <a:rPr lang="en-US" sz="1400" dirty="0" smtClean="0"/>
              <a:t>in </a:t>
            </a:r>
            <a:r>
              <a:rPr lang="en-US" sz="1400" dirty="0"/>
              <a:t>order to avoid delay of delivery </a:t>
            </a:r>
          </a:p>
          <a:p>
            <a:pPr marL="665136" lvl="1" indent="-223756" defTabSz="882762">
              <a:spcBef>
                <a:spcPts val="579"/>
              </a:spcBef>
              <a:buFont typeface="Arial" pitchFamily="34" charset="0"/>
              <a:buChar char="•"/>
              <a:defRPr/>
            </a:pPr>
            <a:r>
              <a:rPr lang="en-US" sz="1400" dirty="0"/>
              <a:t>Click on Disapproved – This is the date of delivery impact if Electric Boat or NNS does not grant acceptance of the request</a:t>
            </a:r>
          </a:p>
          <a:p>
            <a:pPr marL="665136" lvl="1" indent="-223756" defTabSz="882762">
              <a:spcBef>
                <a:spcPts val="579"/>
              </a:spcBef>
              <a:buFont typeface="Arial" pitchFamily="34" charset="0"/>
              <a:buChar char="•"/>
              <a:defRPr/>
            </a:pPr>
            <a:r>
              <a:rPr lang="en-US" sz="1400" dirty="0"/>
              <a:t>Click on Valuation – This is the dollar value of the part submitted for disposition (only whole numbers are permitted, no decimals)</a:t>
            </a:r>
          </a:p>
          <a:p>
            <a:pPr marL="223756" indent="-223756" defTabSz="882762">
              <a:spcBef>
                <a:spcPts val="579"/>
              </a:spcBef>
              <a:buFont typeface="Arial" pitchFamily="34" charset="0"/>
              <a:buChar char="•"/>
              <a:defRPr/>
            </a:pPr>
            <a:r>
              <a:rPr lang="en-US" sz="1400" dirty="0"/>
              <a:t>Each drop down field will allow the user to make the appropriate selection from that field.  It will </a:t>
            </a:r>
            <a:r>
              <a:rPr lang="en-US" sz="1400" u="sng" dirty="0"/>
              <a:t>not</a:t>
            </a:r>
            <a:r>
              <a:rPr lang="en-US" sz="1400" dirty="0"/>
              <a:t> allow the user to select something which would not go in that field.  And, the user </a:t>
            </a:r>
            <a:r>
              <a:rPr lang="en-US" sz="1400" dirty="0" smtClean="0"/>
              <a:t>does </a:t>
            </a:r>
            <a:r>
              <a:rPr lang="en-US" sz="1400" dirty="0"/>
              <a:t>not have to complete a field not required for the type of submittal being made.  </a:t>
            </a:r>
          </a:p>
          <a:p>
            <a:pPr marL="223756" indent="-223756" defTabSz="882762">
              <a:spcBef>
                <a:spcPts val="579"/>
              </a:spcBef>
              <a:buFont typeface="Arial" pitchFamily="34" charset="0"/>
              <a:buChar char="•"/>
              <a:defRPr/>
            </a:pPr>
            <a:r>
              <a:rPr lang="en-US" sz="1400" dirty="0" smtClean="0"/>
              <a:t>These functions are </a:t>
            </a:r>
            <a:r>
              <a:rPr lang="en-US" sz="1400" dirty="0"/>
              <a:t>to remove many of the difficulties which caused delays and mistakes commonly associated with completing the form in the past.</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19</a:t>
            </a:fld>
            <a:endParaRPr lang="en-US"/>
          </a:p>
        </p:txBody>
      </p:sp>
    </p:spTree>
    <p:extLst>
      <p:ext uri="{BB962C8B-B14F-4D97-AF65-F5344CB8AC3E}">
        <p14:creationId xmlns:p14="http://schemas.microsoft.com/office/powerpoint/2010/main" val="246202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marL="223756" indent="-223756" defTabSz="882762" eaLnBrk="1" hangingPunct="1">
              <a:spcBef>
                <a:spcPts val="579"/>
              </a:spcBef>
              <a:defRPr/>
            </a:pPr>
            <a:r>
              <a:rPr lang="en-US" sz="1400" b="1" dirty="0"/>
              <a:t>Attachment Types</a:t>
            </a:r>
          </a:p>
          <a:p>
            <a:pPr marL="223756" indent="-223756" defTabSz="882762" eaLnBrk="1" hangingPunct="1">
              <a:spcBef>
                <a:spcPts val="579"/>
              </a:spcBef>
              <a:buFont typeface="Arial" pitchFamily="34" charset="0"/>
              <a:buChar char="•"/>
              <a:defRPr/>
            </a:pPr>
            <a:r>
              <a:rPr lang="en-US" sz="1400" dirty="0"/>
              <a:t>Attachments can be uploaded or informative write-ups typed into the </a:t>
            </a:r>
            <a:r>
              <a:rPr lang="en-US" sz="1400" i="1" dirty="0"/>
              <a:t>“Comments”</a:t>
            </a:r>
            <a:r>
              <a:rPr lang="en-US" sz="1400" dirty="0"/>
              <a:t> field (up to 2000 characters).  </a:t>
            </a:r>
          </a:p>
          <a:p>
            <a:pPr marL="223756" indent="-223756" eaLnBrk="1" hangingPunct="1">
              <a:spcBef>
                <a:spcPts val="579"/>
              </a:spcBef>
              <a:buFont typeface="Arial" pitchFamily="34" charset="0"/>
              <a:buChar char="•"/>
            </a:pPr>
            <a:r>
              <a:rPr lang="en-US" sz="1400" dirty="0"/>
              <a:t>For each submittal, select the format of the documents being submitted.  </a:t>
            </a:r>
          </a:p>
          <a:p>
            <a:pPr marL="665136" lvl="1" indent="-223756" eaLnBrk="1" hangingPunct="1">
              <a:spcBef>
                <a:spcPts val="579"/>
              </a:spcBef>
              <a:buFont typeface="Arial" pitchFamily="34" charset="0"/>
              <a:buChar char="•"/>
            </a:pPr>
            <a:r>
              <a:rPr lang="en-US" sz="1400" dirty="0"/>
              <a:t>The choices are “Electronic”, “Pending”, “Hardcopy” or “Approval record.”</a:t>
            </a:r>
            <a:endParaRPr lang="en-US" sz="1400" b="1" dirty="0"/>
          </a:p>
          <a:p>
            <a:pPr marL="223756" indent="-223756" eaLnBrk="1" hangingPunct="1">
              <a:spcBef>
                <a:spcPts val="579"/>
              </a:spcBef>
              <a:buFont typeface="Arial" pitchFamily="34" charset="0"/>
              <a:buChar char="•"/>
            </a:pPr>
            <a:r>
              <a:rPr lang="en-US" sz="1400" dirty="0"/>
              <a:t>Selecting “Electronic” will allow the user to link/upload the document using the “browse” button.</a:t>
            </a:r>
            <a:endParaRPr lang="en-US" sz="1400" b="1" dirty="0"/>
          </a:p>
          <a:p>
            <a:pPr marL="223756" indent="-223756" eaLnBrk="1" hangingPunct="1">
              <a:spcBef>
                <a:spcPts val="579"/>
              </a:spcBef>
              <a:buFont typeface="Arial" pitchFamily="34" charset="0"/>
              <a:buChar char="•"/>
            </a:pPr>
            <a:r>
              <a:rPr lang="en-US" sz="1400" dirty="0"/>
              <a:t>“Pending” should be selected when the submittal has already been submitted on a different RFQ or PO item.  The document must be </a:t>
            </a:r>
            <a:r>
              <a:rPr lang="en-US" sz="1400" u="sng" dirty="0"/>
              <a:t>open</a:t>
            </a:r>
            <a:r>
              <a:rPr lang="en-US" sz="1400" dirty="0"/>
              <a:t> </a:t>
            </a:r>
            <a:r>
              <a:rPr lang="en-US" sz="1400" u="sng" dirty="0"/>
              <a:t>and</a:t>
            </a:r>
            <a:r>
              <a:rPr lang="en-US" sz="1400" dirty="0"/>
              <a:t> </a:t>
            </a:r>
            <a:r>
              <a:rPr lang="en-US" sz="1400" u="sng" dirty="0"/>
              <a:t>pending</a:t>
            </a:r>
            <a:r>
              <a:rPr lang="en-US" sz="1400" dirty="0"/>
              <a:t> approval.</a:t>
            </a:r>
          </a:p>
          <a:p>
            <a:pPr marL="223756" indent="-223756" eaLnBrk="1" hangingPunct="1">
              <a:spcBef>
                <a:spcPts val="579"/>
              </a:spcBef>
              <a:buFont typeface="Arial" pitchFamily="34" charset="0"/>
              <a:buChar char="•"/>
            </a:pPr>
            <a:r>
              <a:rPr lang="en-US" sz="1400" i="1" dirty="0"/>
              <a:t>Hardcopy”</a:t>
            </a:r>
            <a:r>
              <a:rPr lang="en-US" sz="1400" dirty="0"/>
              <a:t> shall be selected when the document requires mailing (paper copy, CD) where an electronic format is not available/attachable.</a:t>
            </a:r>
          </a:p>
          <a:p>
            <a:pPr marL="223756" indent="-223756" eaLnBrk="1" hangingPunct="1">
              <a:spcBef>
                <a:spcPts val="579"/>
              </a:spcBef>
              <a:buFont typeface="Arial" pitchFamily="34" charset="0"/>
              <a:buChar char="•"/>
            </a:pPr>
            <a:r>
              <a:rPr lang="en-US" sz="1400" i="1" dirty="0"/>
              <a:t>“Approval Record”</a:t>
            </a:r>
            <a:r>
              <a:rPr lang="en-US" sz="1400" dirty="0"/>
              <a:t> will cause a new field to appear.  Enter the Serial Number and date of the approval letter or fax. </a:t>
            </a:r>
          </a:p>
          <a:p>
            <a:pPr marL="223756" indent="-223756" eaLnBrk="1" hangingPunct="1">
              <a:spcBef>
                <a:spcPts val="579"/>
              </a:spcBef>
              <a:buFont typeface="Arial" pitchFamily="34" charset="0"/>
              <a:buChar char="•"/>
            </a:pPr>
            <a:r>
              <a:rPr lang="en-US" sz="1400" dirty="0"/>
              <a:t>All of the attachments can be uploaded if they are in an electronic format. The file name for the attachments should be descriptive of the contents of the file. This is what is seen by the software processers at NNS. Understanding what is in the file before opening it is a time saver for everyone!</a:t>
            </a:r>
          </a:p>
          <a:p>
            <a:pPr marL="223756" indent="-223756" eaLnBrk="1" hangingPunct="1">
              <a:spcBef>
                <a:spcPts val="579"/>
              </a:spcBef>
              <a:buFont typeface="Arial" pitchFamily="34" charset="0"/>
              <a:buChar char="•"/>
            </a:pPr>
            <a:endParaRPr lang="en-US" sz="1400"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20</a:t>
            </a:fld>
            <a:endParaRPr lang="en-US"/>
          </a:p>
        </p:txBody>
      </p:sp>
    </p:spTree>
    <p:extLst>
      <p:ext uri="{BB962C8B-B14F-4D97-AF65-F5344CB8AC3E}">
        <p14:creationId xmlns:p14="http://schemas.microsoft.com/office/powerpoint/2010/main" val="373281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882762">
              <a:defRPr/>
            </a:pPr>
            <a:r>
              <a:rPr lang="en-US" altLang="en-US" dirty="0" smtClean="0"/>
              <a:t>When additional information or corrections are required the submittal may be placed into EDIT status by Newport News.  </a:t>
            </a:r>
          </a:p>
          <a:p>
            <a:pPr defTabSz="882762">
              <a:defRPr/>
            </a:pPr>
            <a:endParaRPr lang="en-US" altLang="en-US" dirty="0" smtClean="0"/>
          </a:p>
          <a:p>
            <a:pPr defTabSz="882762">
              <a:defRPr/>
            </a:pPr>
            <a:r>
              <a:rPr lang="en-US" altLang="en-US" dirty="0" smtClean="0"/>
              <a:t>An email notification will be sent to </a:t>
            </a:r>
            <a:r>
              <a:rPr lang="en-US" altLang="en-US" u="sng" dirty="0" smtClean="0"/>
              <a:t>the submittal originator</a:t>
            </a:r>
            <a:r>
              <a:rPr lang="en-US" altLang="en-US" dirty="0" smtClean="0"/>
              <a:t>.</a:t>
            </a:r>
          </a:p>
          <a:p>
            <a:endParaRPr lang="en-US" dirty="0" smtClean="0"/>
          </a:p>
          <a:p>
            <a:pPr defTabSz="882762">
              <a:defRPr/>
            </a:pPr>
            <a:r>
              <a:rPr lang="en-US" altLang="en-US" dirty="0" smtClean="0"/>
              <a:t>When placed in EDIT status the Disposition will reflect ADI along with any applicable text comments and/or attachments from Newport</a:t>
            </a:r>
            <a:r>
              <a:rPr lang="en-US" altLang="en-US" baseline="0" dirty="0" smtClean="0"/>
              <a:t> News</a:t>
            </a:r>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21</a:t>
            </a:fld>
            <a:endParaRPr lang="en-US"/>
          </a:p>
        </p:txBody>
      </p:sp>
    </p:spTree>
    <p:extLst>
      <p:ext uri="{BB962C8B-B14F-4D97-AF65-F5344CB8AC3E}">
        <p14:creationId xmlns:p14="http://schemas.microsoft.com/office/powerpoint/2010/main" val="19999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Only certain fields are reopened</a:t>
            </a:r>
            <a:r>
              <a:rPr lang="en-US" baseline="0" dirty="0" smtClean="0"/>
              <a:t> for correction or editing.  </a:t>
            </a:r>
          </a:p>
          <a:p>
            <a:endParaRPr lang="en-US" baseline="0" dirty="0" smtClean="0"/>
          </a:p>
          <a:p>
            <a:r>
              <a:rPr lang="en-US" baseline="0" dirty="0" smtClean="0"/>
              <a:t>If further updates are required then a new replacement submittal will be required.</a:t>
            </a:r>
            <a:endParaRPr lang="en-US"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22</a:t>
            </a:fld>
            <a:endParaRPr lang="en-US"/>
          </a:p>
        </p:txBody>
      </p:sp>
    </p:spTree>
    <p:extLst>
      <p:ext uri="{BB962C8B-B14F-4D97-AF65-F5344CB8AC3E}">
        <p14:creationId xmlns:p14="http://schemas.microsoft.com/office/powerpoint/2010/main" val="1096594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Only certain fields are reopened</a:t>
            </a:r>
            <a:r>
              <a:rPr lang="en-US" baseline="0" dirty="0" smtClean="0"/>
              <a:t> for correction or editing.  </a:t>
            </a:r>
          </a:p>
          <a:p>
            <a:endParaRPr lang="en-US" baseline="0" dirty="0" smtClean="0"/>
          </a:p>
          <a:p>
            <a:r>
              <a:rPr lang="en-US" baseline="0" dirty="0" smtClean="0"/>
              <a:t>If further updates are required then a new replacement submittal will be required.</a:t>
            </a:r>
            <a:endParaRPr lang="en-US"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23</a:t>
            </a:fld>
            <a:endParaRPr lang="en-US"/>
          </a:p>
        </p:txBody>
      </p:sp>
    </p:spTree>
    <p:extLst>
      <p:ext uri="{BB962C8B-B14F-4D97-AF65-F5344CB8AC3E}">
        <p14:creationId xmlns:p14="http://schemas.microsoft.com/office/powerpoint/2010/main" val="1740293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gn="just" eaLnBrk="1" hangingPunct="1"/>
            <a:r>
              <a:rPr lang="en-US" altLang="en-US" dirty="0" smtClean="0"/>
              <a:t>If it is found that the entire submittal needs to be replaced this can be done by clicking the Replace button; there will be a warning pop-up.  </a:t>
            </a:r>
          </a:p>
          <a:p>
            <a:pPr algn="just" eaLnBrk="1" hangingPunct="1"/>
            <a:endParaRPr lang="en-US" altLang="en-US" b="1" dirty="0" smtClean="0">
              <a:solidFill>
                <a:srgbClr val="FF0000"/>
              </a:solidFill>
            </a:endParaRPr>
          </a:p>
          <a:p>
            <a:pPr algn="just" defTabSz="882762" eaLnBrk="1" hangingPunct="1">
              <a:defRPr/>
            </a:pPr>
            <a:r>
              <a:rPr lang="en-US" altLang="en-US" dirty="0" smtClean="0"/>
              <a:t>This action will submit the original submittal back to Newport News flagged for cancellation and a copy of a new submittal will be available for full edit. </a:t>
            </a:r>
          </a:p>
          <a:p>
            <a:pPr algn="just" defTabSz="882762" eaLnBrk="1" hangingPunct="1">
              <a:defRPr/>
            </a:pPr>
            <a:endParaRPr lang="en-US" altLang="en-US" dirty="0" smtClean="0"/>
          </a:p>
          <a:p>
            <a:pPr algn="just" defTabSz="882762" eaLnBrk="1" hangingPunct="1">
              <a:defRPr/>
            </a:pPr>
            <a:r>
              <a:rPr lang="en-US" altLang="en-US" dirty="0" smtClean="0"/>
              <a:t>The replacement submittal will reference the original.  </a:t>
            </a:r>
          </a:p>
          <a:p>
            <a:pPr algn="just" eaLnBrk="1" hangingPunct="1"/>
            <a:endParaRPr lang="en-US" alt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24</a:t>
            </a:fld>
            <a:endParaRPr lang="en-US"/>
          </a:p>
        </p:txBody>
      </p:sp>
    </p:spTree>
    <p:extLst>
      <p:ext uri="{BB962C8B-B14F-4D97-AF65-F5344CB8AC3E}">
        <p14:creationId xmlns:p14="http://schemas.microsoft.com/office/powerpoint/2010/main" val="71913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defRPr/>
            </a:pPr>
            <a:r>
              <a:rPr lang="en-US" sz="1400" b="1" dirty="0">
                <a:solidFill>
                  <a:schemeClr val="tx1">
                    <a:lumMod val="85000"/>
                    <a:lumOff val="15000"/>
                  </a:schemeClr>
                </a:solidFill>
              </a:rPr>
              <a:t>How to Save Submittals</a:t>
            </a:r>
          </a:p>
          <a:p>
            <a:pPr marL="223756" indent="-223756">
              <a:spcBef>
                <a:spcPts val="579"/>
              </a:spcBef>
              <a:buFont typeface="Arial" pitchFamily="34" charset="0"/>
              <a:buChar char="•"/>
              <a:defRPr/>
            </a:pPr>
            <a:r>
              <a:rPr lang="en-US" sz="1400" dirty="0">
                <a:solidFill>
                  <a:schemeClr val="tx1">
                    <a:lumMod val="85000"/>
                    <a:lumOff val="15000"/>
                  </a:schemeClr>
                </a:solidFill>
              </a:rPr>
              <a:t>At any given time, the user can save the submittal prior to sending.</a:t>
            </a:r>
          </a:p>
          <a:p>
            <a:pPr marL="223756" indent="-223756">
              <a:spcBef>
                <a:spcPts val="579"/>
              </a:spcBef>
              <a:buFont typeface="Arial" pitchFamily="34" charset="0"/>
              <a:buChar char="•"/>
              <a:defRPr/>
            </a:pPr>
            <a:r>
              <a:rPr lang="en-US" sz="1400" dirty="0">
                <a:solidFill>
                  <a:schemeClr val="tx1">
                    <a:lumMod val="85000"/>
                    <a:lumOff val="15000"/>
                  </a:schemeClr>
                </a:solidFill>
              </a:rPr>
              <a:t>After clicking the </a:t>
            </a:r>
            <a:r>
              <a:rPr lang="en-US" sz="1400" i="1" dirty="0">
                <a:solidFill>
                  <a:schemeClr val="tx1">
                    <a:lumMod val="85000"/>
                    <a:lumOff val="15000"/>
                  </a:schemeClr>
                </a:solidFill>
              </a:rPr>
              <a:t>“Save”</a:t>
            </a:r>
            <a:r>
              <a:rPr lang="en-US" sz="1400" dirty="0">
                <a:solidFill>
                  <a:schemeClr val="tx1">
                    <a:lumMod val="85000"/>
                    <a:lumOff val="15000"/>
                  </a:schemeClr>
                </a:solidFill>
              </a:rPr>
              <a:t> button, there will be confirmation of the save</a:t>
            </a:r>
            <a:endParaRPr lang="en-US" sz="1400"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25</a:t>
            </a:fld>
            <a:endParaRPr lang="en-US"/>
          </a:p>
        </p:txBody>
      </p:sp>
    </p:spTree>
    <p:extLst>
      <p:ext uri="{BB962C8B-B14F-4D97-AF65-F5344CB8AC3E}">
        <p14:creationId xmlns:p14="http://schemas.microsoft.com/office/powerpoint/2010/main" val="1300841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How to Delete Submittals</a:t>
            </a:r>
          </a:p>
          <a:p>
            <a:pPr marL="223756" indent="-223756">
              <a:spcBef>
                <a:spcPts val="579"/>
              </a:spcBef>
              <a:buFont typeface="Arial" pitchFamily="34" charset="0"/>
              <a:buChar char="•"/>
            </a:pPr>
            <a:r>
              <a:rPr lang="en-US" sz="1400" dirty="0"/>
              <a:t>Prior to </a:t>
            </a:r>
            <a:r>
              <a:rPr lang="en-US" sz="1400" dirty="0" smtClean="0"/>
              <a:t>making </a:t>
            </a:r>
            <a:r>
              <a:rPr lang="en-US" sz="1400" dirty="0"/>
              <a:t>a submittal, it can be deleted completely from SPARS.  </a:t>
            </a:r>
          </a:p>
          <a:p>
            <a:pPr marL="223756" indent="-223756">
              <a:spcBef>
                <a:spcPts val="579"/>
              </a:spcBef>
              <a:buFont typeface="Arial" pitchFamily="34" charset="0"/>
              <a:buChar char="•"/>
            </a:pPr>
            <a:r>
              <a:rPr lang="en-US" sz="1400" dirty="0"/>
              <a:t>Clicking the “</a:t>
            </a:r>
            <a:r>
              <a:rPr lang="en-US" sz="1400" i="1" dirty="0"/>
              <a:t>Delete</a:t>
            </a:r>
            <a:r>
              <a:rPr lang="en-US" sz="1400" dirty="0"/>
              <a:t>” button will bring a pop-up window to confirm the deletion.</a:t>
            </a:r>
          </a:p>
          <a:p>
            <a:pPr marL="223756" indent="-223756">
              <a:spcBef>
                <a:spcPts val="579"/>
              </a:spcBef>
              <a:buFont typeface="Arial" pitchFamily="34" charset="0"/>
              <a:buChar char="•"/>
            </a:pPr>
            <a:r>
              <a:rPr lang="en-US" sz="1400" dirty="0"/>
              <a:t>After clicking OK there will be a confirmation that the action was successful.  </a:t>
            </a:r>
          </a:p>
          <a:p>
            <a:pPr marL="223756" indent="-223756">
              <a:spcBef>
                <a:spcPts val="579"/>
              </a:spcBef>
              <a:buFont typeface="Arial" pitchFamily="34" charset="0"/>
              <a:buChar char="•"/>
            </a:pPr>
            <a:r>
              <a:rPr lang="en-US" sz="1400" dirty="0"/>
              <a:t>NOTE: This action is not reversible. </a:t>
            </a:r>
          </a:p>
          <a:p>
            <a:pPr marL="223756" indent="-223756">
              <a:spcBef>
                <a:spcPts val="579"/>
              </a:spcBef>
              <a:buFont typeface="Arial" pitchFamily="34" charset="0"/>
              <a:buChar char="•"/>
            </a:pPr>
            <a:endParaRPr lang="en-US" sz="1400"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26</a:t>
            </a:fld>
            <a:endParaRPr lang="en-US"/>
          </a:p>
        </p:txBody>
      </p:sp>
    </p:spTree>
    <p:extLst>
      <p:ext uri="{BB962C8B-B14F-4D97-AF65-F5344CB8AC3E}">
        <p14:creationId xmlns:p14="http://schemas.microsoft.com/office/powerpoint/2010/main" val="123622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a:spcBef>
                <a:spcPts val="579"/>
              </a:spcBef>
              <a:defRPr/>
            </a:pPr>
            <a:r>
              <a:rPr lang="en-US" sz="1400" b="1" dirty="0"/>
              <a:t>Active Forms Screen</a:t>
            </a:r>
          </a:p>
          <a:p>
            <a:pPr marL="223756" indent="-223756" defTabSz="882762">
              <a:spcBef>
                <a:spcPts val="579"/>
              </a:spcBef>
              <a:buFont typeface="Arial" pitchFamily="34" charset="0"/>
              <a:buChar char="•"/>
              <a:defRPr/>
            </a:pPr>
            <a:r>
              <a:rPr lang="en-US" sz="1400" dirty="0"/>
              <a:t>Once past the NNPI warning, the user is at the “</a:t>
            </a:r>
            <a:r>
              <a:rPr lang="en-US" sz="1400" i="1" dirty="0"/>
              <a:t>Active Forms”</a:t>
            </a:r>
            <a:r>
              <a:rPr lang="en-US" sz="1400" dirty="0"/>
              <a:t> screen.  </a:t>
            </a:r>
          </a:p>
          <a:p>
            <a:pPr marL="223756" indent="-223756" defTabSz="882762">
              <a:spcBef>
                <a:spcPts val="579"/>
              </a:spcBef>
              <a:buFont typeface="Arial" pitchFamily="34" charset="0"/>
              <a:buChar char="•"/>
              <a:defRPr/>
            </a:pPr>
            <a:r>
              <a:rPr lang="en-US" sz="1400" dirty="0"/>
              <a:t>This screen is a summary of the submittals that the user has made.  Initially, this will be blank, but as usage proceeds the Active Forms screen will serve as a summary of current, past and pending submittals. </a:t>
            </a:r>
          </a:p>
          <a:p>
            <a:pPr marL="223756" indent="-223756" defTabSz="882762">
              <a:spcBef>
                <a:spcPts val="579"/>
              </a:spcBef>
              <a:buFont typeface="Arial" pitchFamily="34" charset="0"/>
              <a:buChar char="•"/>
              <a:defRPr/>
            </a:pPr>
            <a:r>
              <a:rPr lang="en-US" sz="1400" dirty="0"/>
              <a:t>Once a submittal is created, the Active Forms Screen will have fields as shown and defined on the next screens. </a:t>
            </a:r>
          </a:p>
          <a:p>
            <a:pPr marL="223756" indent="-223756">
              <a:spcBef>
                <a:spcPts val="579"/>
              </a:spcBef>
              <a:buFont typeface="Arial" pitchFamily="34" charset="0"/>
              <a:buChar char="•"/>
            </a:pPr>
            <a:r>
              <a:rPr lang="en-US" sz="1400" dirty="0"/>
              <a:t>At the Active Forms screen, the user has the ability to narrow the number of submittals shown on the screen.  </a:t>
            </a:r>
          </a:p>
          <a:p>
            <a:pPr marL="223756" indent="-223756">
              <a:spcBef>
                <a:spcPts val="579"/>
              </a:spcBef>
              <a:buFont typeface="Arial" pitchFamily="34" charset="0"/>
              <a:buChar char="•"/>
            </a:pPr>
            <a:r>
              <a:rPr lang="en-US" sz="1400" dirty="0"/>
              <a:t>Select a particular type from the Active Forms screen and only those types of submittals will be displayed, such as VIR, VDER, or VPAR.</a:t>
            </a:r>
          </a:p>
          <a:p>
            <a:pPr marL="223756" indent="-223756" defTabSz="882762">
              <a:spcBef>
                <a:spcPts val="579"/>
              </a:spcBef>
              <a:buFont typeface="Arial" pitchFamily="34" charset="0"/>
              <a:buChar char="•"/>
              <a:defRPr/>
            </a:pPr>
            <a:r>
              <a:rPr lang="en-US" sz="1400" dirty="0"/>
              <a:t>The filter for the active forms screen can be set to All, In Progress/Edit, Submitted, or Completed</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7</a:t>
            </a:fld>
            <a:endParaRPr lang="en-US"/>
          </a:p>
        </p:txBody>
      </p:sp>
    </p:spTree>
    <p:extLst>
      <p:ext uri="{BB962C8B-B14F-4D97-AF65-F5344CB8AC3E}">
        <p14:creationId xmlns:p14="http://schemas.microsoft.com/office/powerpoint/2010/main" val="20670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defRPr/>
            </a:pPr>
            <a:r>
              <a:rPr lang="en-US" sz="1400" b="1" dirty="0">
                <a:solidFill>
                  <a:schemeClr val="tx1">
                    <a:lumMod val="95000"/>
                    <a:lumOff val="5000"/>
                  </a:schemeClr>
                </a:solidFill>
              </a:rPr>
              <a:t>How to Submit Submittals</a:t>
            </a:r>
          </a:p>
          <a:p>
            <a:pPr marL="223756" indent="-223756">
              <a:spcBef>
                <a:spcPts val="579"/>
              </a:spcBef>
              <a:buFont typeface="Arial" pitchFamily="34" charset="0"/>
              <a:buChar char="•"/>
              <a:defRPr/>
            </a:pPr>
            <a:r>
              <a:rPr lang="en-US" sz="1400" dirty="0">
                <a:solidFill>
                  <a:schemeClr val="tx1">
                    <a:lumMod val="95000"/>
                    <a:lumOff val="5000"/>
                  </a:schemeClr>
                </a:solidFill>
              </a:rPr>
              <a:t>When ready, press the </a:t>
            </a:r>
            <a:r>
              <a:rPr lang="en-US" sz="1400" i="1" dirty="0">
                <a:solidFill>
                  <a:schemeClr val="tx1">
                    <a:lumMod val="95000"/>
                    <a:lumOff val="5000"/>
                  </a:schemeClr>
                </a:solidFill>
              </a:rPr>
              <a:t>“Submit”</a:t>
            </a:r>
            <a:r>
              <a:rPr lang="en-US" sz="1400" dirty="0">
                <a:solidFill>
                  <a:schemeClr val="tx1">
                    <a:lumMod val="95000"/>
                    <a:lumOff val="5000"/>
                  </a:schemeClr>
                </a:solidFill>
              </a:rPr>
              <a:t> button. </a:t>
            </a:r>
          </a:p>
          <a:p>
            <a:pPr marL="223756" indent="-223756">
              <a:spcBef>
                <a:spcPts val="579"/>
              </a:spcBef>
              <a:buFont typeface="Arial" pitchFamily="34" charset="0"/>
              <a:buChar char="•"/>
              <a:defRPr/>
            </a:pPr>
            <a:r>
              <a:rPr lang="en-US" sz="1400" dirty="0">
                <a:solidFill>
                  <a:schemeClr val="tx1">
                    <a:lumMod val="95000"/>
                    <a:lumOff val="5000"/>
                  </a:schemeClr>
                </a:solidFill>
              </a:rPr>
              <a:t>There will be a reminder that this process should not be used for NNPI.</a:t>
            </a:r>
            <a:r>
              <a:rPr lang="en-US" sz="1400" b="1" dirty="0">
                <a:solidFill>
                  <a:schemeClr val="tx1">
                    <a:lumMod val="95000"/>
                    <a:lumOff val="5000"/>
                  </a:schemeClr>
                </a:solidFill>
              </a:rPr>
              <a:t> </a:t>
            </a:r>
            <a:endParaRPr lang="en-US" sz="1400" dirty="0">
              <a:solidFill>
                <a:schemeClr val="tx1">
                  <a:lumMod val="95000"/>
                  <a:lumOff val="5000"/>
                </a:schemeClr>
              </a:solidFill>
            </a:endParaRPr>
          </a:p>
          <a:p>
            <a:pPr marL="223756" indent="-223756">
              <a:spcBef>
                <a:spcPts val="579"/>
              </a:spcBef>
              <a:buFont typeface="Arial" pitchFamily="34" charset="0"/>
              <a:buChar char="•"/>
              <a:defRPr/>
            </a:pPr>
            <a:r>
              <a:rPr lang="en-US" sz="1400" dirty="0">
                <a:solidFill>
                  <a:schemeClr val="tx1">
                    <a:lumMod val="95000"/>
                    <a:lumOff val="5000"/>
                  </a:schemeClr>
                </a:solidFill>
              </a:rPr>
              <a:t>If there are no entry errors, a confirmation will be seen that the submittal was </a:t>
            </a:r>
            <a:r>
              <a:rPr lang="en-US" sz="1400" u="sng" dirty="0">
                <a:solidFill>
                  <a:schemeClr val="tx1">
                    <a:lumMod val="95000"/>
                    <a:lumOff val="5000"/>
                  </a:schemeClr>
                </a:solidFill>
              </a:rPr>
              <a:t>sent</a:t>
            </a:r>
            <a:r>
              <a:rPr lang="en-US" sz="1400" dirty="0">
                <a:solidFill>
                  <a:schemeClr val="tx1">
                    <a:lumMod val="95000"/>
                    <a:lumOff val="5000"/>
                  </a:schemeClr>
                </a:solidFill>
              </a:rPr>
              <a:t>.  </a:t>
            </a:r>
          </a:p>
          <a:p>
            <a:pPr marL="223756" indent="-223756">
              <a:spcBef>
                <a:spcPts val="579"/>
              </a:spcBef>
              <a:buFont typeface="Arial" pitchFamily="34" charset="0"/>
              <a:buChar char="•"/>
              <a:defRPr/>
            </a:pPr>
            <a:r>
              <a:rPr lang="en-US" sz="1400" dirty="0">
                <a:solidFill>
                  <a:schemeClr val="tx1">
                    <a:lumMod val="95000"/>
                    <a:lumOff val="5000"/>
                  </a:schemeClr>
                </a:solidFill>
              </a:rPr>
              <a:t>NOTE: the user should check back later to confirm that the submission was accepted.</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27</a:t>
            </a:fld>
            <a:endParaRPr lang="en-US"/>
          </a:p>
        </p:txBody>
      </p:sp>
    </p:spTree>
    <p:extLst>
      <p:ext uri="{BB962C8B-B14F-4D97-AF65-F5344CB8AC3E}">
        <p14:creationId xmlns:p14="http://schemas.microsoft.com/office/powerpoint/2010/main" val="2795966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solidFill>
                  <a:schemeClr val="tx1">
                    <a:lumMod val="95000"/>
                    <a:lumOff val="5000"/>
                  </a:schemeClr>
                </a:solidFill>
                <a:latin typeface="Arial" pitchFamily="34" charset="0"/>
                <a:cs typeface="Arial" pitchFamily="34" charset="0"/>
              </a:rPr>
              <a:t>Failed Submittals</a:t>
            </a:r>
          </a:p>
          <a:p>
            <a:pPr marL="223756" indent="-223756">
              <a:spcBef>
                <a:spcPts val="579"/>
              </a:spcBef>
              <a:buFont typeface="Arial" pitchFamily="34" charset="0"/>
              <a:buChar char="•"/>
            </a:pPr>
            <a:r>
              <a:rPr lang="en-US" sz="1400" dirty="0">
                <a:solidFill>
                  <a:schemeClr val="tx1">
                    <a:lumMod val="95000"/>
                    <a:lumOff val="5000"/>
                  </a:schemeClr>
                </a:solidFill>
                <a:latin typeface="Arial" pitchFamily="34" charset="0"/>
                <a:cs typeface="Arial" pitchFamily="34" charset="0"/>
              </a:rPr>
              <a:t>If and when submittals fail, open the intended document by clicking on the VES tracking number from the Active Forms list.</a:t>
            </a:r>
          </a:p>
          <a:p>
            <a:pPr marL="223756" indent="-223756">
              <a:spcBef>
                <a:spcPts val="579"/>
              </a:spcBef>
              <a:buFont typeface="Arial" pitchFamily="34" charset="0"/>
              <a:buChar char="•"/>
            </a:pPr>
            <a:r>
              <a:rPr lang="en-US" sz="1400" dirty="0">
                <a:solidFill>
                  <a:schemeClr val="tx1">
                    <a:lumMod val="95000"/>
                    <a:lumOff val="5000"/>
                  </a:schemeClr>
                </a:solidFill>
                <a:latin typeface="Arial" pitchFamily="34" charset="0"/>
                <a:cs typeface="Arial" pitchFamily="34" charset="0"/>
              </a:rPr>
              <a:t>The reason for failure of the submittal process is displayed on the opened form</a:t>
            </a:r>
          </a:p>
          <a:p>
            <a:pPr marL="223756" indent="-223756">
              <a:spcBef>
                <a:spcPts val="579"/>
              </a:spcBef>
              <a:buFont typeface="Arial" pitchFamily="34" charset="0"/>
              <a:buChar char="•"/>
            </a:pPr>
            <a:r>
              <a:rPr lang="en-US" sz="1400" dirty="0">
                <a:solidFill>
                  <a:schemeClr val="tx1">
                    <a:lumMod val="95000"/>
                    <a:lumOff val="5000"/>
                  </a:schemeClr>
                </a:solidFill>
                <a:latin typeface="Arial" pitchFamily="34" charset="0"/>
                <a:cs typeface="Arial" pitchFamily="34" charset="0"/>
              </a:rPr>
              <a:t>This failure was caused because the system checked the listed PO and found that the material number (NNPN) listed is not the NNPN for the PO. </a:t>
            </a:r>
            <a:r>
              <a:rPr lang="en-US" sz="1400" dirty="0"/>
              <a:t>Make certain that the purchase order number, purchase order line item number and corresponding material number all agree.</a:t>
            </a:r>
            <a:endParaRPr lang="en-US" sz="1400" dirty="0">
              <a:solidFill>
                <a:schemeClr val="tx1">
                  <a:lumMod val="95000"/>
                  <a:lumOff val="5000"/>
                </a:schemeClr>
              </a:solidFill>
              <a:latin typeface="Arial" pitchFamily="34" charset="0"/>
              <a:cs typeface="Arial" pitchFamily="34" charset="0"/>
            </a:endParaRPr>
          </a:p>
          <a:p>
            <a:pPr marL="223756" indent="-223756">
              <a:spcBef>
                <a:spcPts val="579"/>
              </a:spcBef>
              <a:buFont typeface="Arial" pitchFamily="34" charset="0"/>
              <a:buChar char="•"/>
            </a:pPr>
            <a:r>
              <a:rPr lang="en-US" sz="1400" dirty="0">
                <a:solidFill>
                  <a:schemeClr val="tx1">
                    <a:lumMod val="95000"/>
                    <a:lumOff val="5000"/>
                  </a:schemeClr>
                </a:solidFill>
                <a:latin typeface="Arial" pitchFamily="34" charset="0"/>
                <a:cs typeface="Arial" pitchFamily="34" charset="0"/>
              </a:rPr>
              <a:t>SPARS will send an email indicating the submittal failed.</a:t>
            </a:r>
            <a:endParaRPr lang="en-US" sz="1400" dirty="0"/>
          </a:p>
          <a:p>
            <a:pPr marL="223756" indent="-223756">
              <a:spcBef>
                <a:spcPts val="579"/>
              </a:spcBef>
              <a:buFont typeface="Arial" pitchFamily="34" charset="0"/>
              <a:buChar char="•"/>
            </a:pPr>
            <a:r>
              <a:rPr lang="en-US" sz="1400" dirty="0"/>
              <a:t>If, after reviewing the error message, the user cannot determine the corrective action, contact NNS for help.</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28</a:t>
            </a:fld>
            <a:endParaRPr lang="en-US"/>
          </a:p>
        </p:txBody>
      </p:sp>
    </p:spTree>
    <p:extLst>
      <p:ext uri="{BB962C8B-B14F-4D97-AF65-F5344CB8AC3E}">
        <p14:creationId xmlns:p14="http://schemas.microsoft.com/office/powerpoint/2010/main" val="934458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eaLnBrk="1" hangingPunct="1">
              <a:spcBef>
                <a:spcPts val="579"/>
              </a:spcBef>
            </a:pPr>
            <a:r>
              <a:rPr lang="en-US" sz="1400" b="1" dirty="0"/>
              <a:t>Status Before a Submittal</a:t>
            </a:r>
          </a:p>
          <a:p>
            <a:pPr marL="223756" indent="-223756" eaLnBrk="1" hangingPunct="1">
              <a:spcBef>
                <a:spcPts val="579"/>
              </a:spcBef>
              <a:buFont typeface="Arial" pitchFamily="34" charset="0"/>
              <a:buChar char="•"/>
            </a:pPr>
            <a:r>
              <a:rPr lang="en-US" sz="1400" dirty="0"/>
              <a:t>While working on a submittal, the status will show as “In Progress” until it is submitted</a:t>
            </a:r>
          </a:p>
          <a:p>
            <a:pPr marL="223756" indent="-223756" eaLnBrk="1" hangingPunct="1">
              <a:spcBef>
                <a:spcPts val="579"/>
              </a:spcBef>
              <a:buFont typeface="Arial" pitchFamily="34" charset="0"/>
              <a:buChar char="•"/>
            </a:pPr>
            <a:r>
              <a:rPr lang="en-US" sz="1400" dirty="0"/>
              <a:t>If the status font is red for a submittal, there was an error and a correction must be made. The user will be notified via email. At this time, the submission can be edited and corrected.</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29</a:t>
            </a:fld>
            <a:endParaRPr lang="en-US"/>
          </a:p>
        </p:txBody>
      </p:sp>
    </p:spTree>
    <p:extLst>
      <p:ext uri="{BB962C8B-B14F-4D97-AF65-F5344CB8AC3E}">
        <p14:creationId xmlns:p14="http://schemas.microsoft.com/office/powerpoint/2010/main" val="286240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Status After Submittal</a:t>
            </a:r>
          </a:p>
          <a:p>
            <a:pPr marL="223756" indent="-223756">
              <a:spcBef>
                <a:spcPts val="579"/>
              </a:spcBef>
              <a:buFont typeface="Arial" pitchFamily="34" charset="0"/>
              <a:buChar char="•"/>
            </a:pPr>
            <a:r>
              <a:rPr lang="en-US" sz="1400" dirty="0"/>
              <a:t>When a submission is successful, an e-mail will be sent to the user and the status in SPARS will change to “Submitted”.  </a:t>
            </a:r>
          </a:p>
          <a:p>
            <a:pPr marL="223756" indent="-223756">
              <a:spcBef>
                <a:spcPts val="579"/>
              </a:spcBef>
              <a:buFont typeface="Arial" pitchFamily="34" charset="0"/>
              <a:buChar char="•"/>
            </a:pPr>
            <a:r>
              <a:rPr lang="en-US" sz="1400" dirty="0"/>
              <a:t>The NNS Tracking Number and ECD fields will be populated.  </a:t>
            </a:r>
          </a:p>
          <a:p>
            <a:pPr marL="223756" indent="-223756" eaLnBrk="1" hangingPunct="1">
              <a:spcBef>
                <a:spcPts val="579"/>
              </a:spcBef>
              <a:buFont typeface="Arial" pitchFamily="34" charset="0"/>
              <a:buChar char="•"/>
            </a:pPr>
            <a:r>
              <a:rPr lang="en-US" sz="1400" dirty="0"/>
              <a:t>If more than one regular business day goes by after a submittal without a NNS tracking number showing up, please contact the NNS buyer.</a:t>
            </a:r>
          </a:p>
          <a:p>
            <a:pPr marL="223756" indent="-223756" eaLnBrk="1" hangingPunct="1">
              <a:spcBef>
                <a:spcPts val="579"/>
              </a:spcBef>
              <a:buFont typeface="Arial" pitchFamily="34" charset="0"/>
              <a:buChar char="•"/>
            </a:pPr>
            <a:r>
              <a:rPr lang="en-US" sz="1400" dirty="0"/>
              <a:t>Once NNS has completed its review of the submittal, the user will receive another email notification and the status will change to “Completed”</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30</a:t>
            </a:fld>
            <a:endParaRPr lang="en-US"/>
          </a:p>
        </p:txBody>
      </p:sp>
    </p:spTree>
    <p:extLst>
      <p:ext uri="{BB962C8B-B14F-4D97-AF65-F5344CB8AC3E}">
        <p14:creationId xmlns:p14="http://schemas.microsoft.com/office/powerpoint/2010/main" val="4155520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a:spcBef>
                <a:spcPts val="579"/>
              </a:spcBef>
              <a:defRPr/>
            </a:pPr>
            <a:r>
              <a:rPr lang="en-US" sz="1400" b="1" dirty="0"/>
              <a:t>Estimated Completion Dates (ECD)</a:t>
            </a:r>
          </a:p>
          <a:p>
            <a:pPr marL="223756" indent="-223756" defTabSz="882762">
              <a:spcBef>
                <a:spcPts val="579"/>
              </a:spcBef>
              <a:buFont typeface="Arial" pitchFamily="34" charset="0"/>
              <a:buChar char="•"/>
              <a:defRPr/>
            </a:pPr>
            <a:r>
              <a:rPr lang="en-US" sz="1400" dirty="0"/>
              <a:t>After a submittal is made, an estimated completion date will be given automatically by the system.  </a:t>
            </a:r>
          </a:p>
          <a:p>
            <a:pPr marL="223756" indent="-223756" defTabSz="882762">
              <a:spcBef>
                <a:spcPts val="579"/>
              </a:spcBef>
              <a:buFont typeface="Arial" pitchFamily="34" charset="0"/>
              <a:buChar char="•"/>
              <a:defRPr/>
            </a:pPr>
            <a:r>
              <a:rPr lang="en-US" sz="1400" dirty="0"/>
              <a:t>Later updates will change this date, reflecting NNS review and other work to the submittal. </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31</a:t>
            </a:fld>
            <a:endParaRPr lang="en-US"/>
          </a:p>
        </p:txBody>
      </p:sp>
    </p:spTree>
    <p:extLst>
      <p:ext uri="{BB962C8B-B14F-4D97-AF65-F5344CB8AC3E}">
        <p14:creationId xmlns:p14="http://schemas.microsoft.com/office/powerpoint/2010/main" val="3518105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eaLnBrk="1" hangingPunct="1">
              <a:spcBef>
                <a:spcPts val="579"/>
              </a:spcBef>
            </a:pPr>
            <a:r>
              <a:rPr lang="en-US" sz="1400" b="1" dirty="0"/>
              <a:t>Completed Submittals</a:t>
            </a:r>
          </a:p>
          <a:p>
            <a:pPr marL="223756" indent="-223756" eaLnBrk="1" hangingPunct="1">
              <a:spcBef>
                <a:spcPts val="579"/>
              </a:spcBef>
              <a:buFont typeface="Arial" pitchFamily="34" charset="0"/>
              <a:buChar char="•"/>
            </a:pPr>
            <a:r>
              <a:rPr lang="en-US" sz="1400" dirty="0"/>
              <a:t>In opening up a submittal, a completion date, submittal disposition or any additional comments may show up in the detail screen.</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32</a:t>
            </a:fld>
            <a:endParaRPr lang="en-US"/>
          </a:p>
        </p:txBody>
      </p:sp>
    </p:spTree>
    <p:extLst>
      <p:ext uri="{BB962C8B-B14F-4D97-AF65-F5344CB8AC3E}">
        <p14:creationId xmlns:p14="http://schemas.microsoft.com/office/powerpoint/2010/main" val="2110514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How to Print a Submittal</a:t>
            </a:r>
          </a:p>
          <a:p>
            <a:pPr marL="223756" indent="-223756">
              <a:spcBef>
                <a:spcPts val="579"/>
              </a:spcBef>
              <a:buFont typeface="Arial" pitchFamily="34" charset="0"/>
              <a:buChar char="•"/>
            </a:pPr>
            <a:r>
              <a:rPr lang="en-US" sz="1400" dirty="0"/>
              <a:t>At any time, the user can print a record of the submittal by clicking on the “</a:t>
            </a:r>
            <a:r>
              <a:rPr lang="en-US" sz="1400" i="1" dirty="0"/>
              <a:t>Print View</a:t>
            </a:r>
            <a:r>
              <a:rPr lang="en-US" sz="1400" dirty="0"/>
              <a:t>” and then the “</a:t>
            </a:r>
            <a:r>
              <a:rPr lang="en-US" sz="1400" i="1" dirty="0"/>
              <a:t>Print </a:t>
            </a:r>
            <a:r>
              <a:rPr lang="en-US" sz="1400" dirty="0"/>
              <a:t>” icon. </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33</a:t>
            </a:fld>
            <a:endParaRPr lang="en-US"/>
          </a:p>
        </p:txBody>
      </p:sp>
    </p:spTree>
    <p:extLst>
      <p:ext uri="{BB962C8B-B14F-4D97-AF65-F5344CB8AC3E}">
        <p14:creationId xmlns:p14="http://schemas.microsoft.com/office/powerpoint/2010/main" val="4150259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defRPr/>
            </a:pPr>
            <a:r>
              <a:rPr lang="en-US" sz="1400" b="1" dirty="0"/>
              <a:t>Example: Printing Submittals</a:t>
            </a:r>
          </a:p>
          <a:p>
            <a:pPr marL="223756" indent="-223756">
              <a:spcBef>
                <a:spcPts val="579"/>
              </a:spcBef>
              <a:buFont typeface="Arial" pitchFamily="34" charset="0"/>
              <a:buChar char="•"/>
              <a:defRPr/>
            </a:pPr>
            <a:r>
              <a:rPr lang="en-US" sz="1400" dirty="0"/>
              <a:t>The status of each submittal will appear as a watermark over the print.  </a:t>
            </a:r>
          </a:p>
          <a:p>
            <a:pPr marL="223756" indent="-223756">
              <a:spcBef>
                <a:spcPts val="579"/>
              </a:spcBef>
              <a:buFont typeface="Arial" pitchFamily="34" charset="0"/>
              <a:buChar char="•"/>
              <a:defRPr/>
            </a:pPr>
            <a:r>
              <a:rPr lang="en-US" sz="1400" dirty="0"/>
              <a:t>The prints are for the originators' use.</a:t>
            </a:r>
          </a:p>
          <a:p>
            <a:pPr marL="223756" indent="-223756">
              <a:spcBef>
                <a:spcPts val="579"/>
              </a:spcBef>
              <a:buFont typeface="Arial" pitchFamily="34" charset="0"/>
              <a:buChar char="•"/>
              <a:defRPr/>
            </a:pPr>
            <a:r>
              <a:rPr lang="en-US" sz="1400" dirty="0"/>
              <a:t> </a:t>
            </a:r>
            <a:r>
              <a:rPr lang="en-US" sz="1400" dirty="0">
                <a:solidFill>
                  <a:schemeClr val="tx1">
                    <a:lumMod val="85000"/>
                    <a:lumOff val="15000"/>
                  </a:schemeClr>
                </a:solidFill>
              </a:rPr>
              <a:t>NOTE:  Submittal of these prints to the </a:t>
            </a:r>
            <a:r>
              <a:rPr lang="en-US" sz="1400" dirty="0"/>
              <a:t>NNS buyer </a:t>
            </a:r>
            <a:r>
              <a:rPr lang="en-US" sz="1400" dirty="0">
                <a:solidFill>
                  <a:schemeClr val="tx1">
                    <a:lumMod val="85000"/>
                    <a:lumOff val="15000"/>
                  </a:schemeClr>
                </a:solidFill>
              </a:rPr>
              <a:t>will </a:t>
            </a:r>
            <a:r>
              <a:rPr lang="en-US" sz="1400" i="1" u="sng" dirty="0">
                <a:solidFill>
                  <a:schemeClr val="tx1">
                    <a:lumMod val="85000"/>
                    <a:lumOff val="15000"/>
                  </a:schemeClr>
                </a:solidFill>
              </a:rPr>
              <a:t>NOT</a:t>
            </a:r>
            <a:r>
              <a:rPr lang="en-US" sz="1400" dirty="0">
                <a:solidFill>
                  <a:schemeClr val="tx1">
                    <a:lumMod val="85000"/>
                    <a:lumOff val="15000"/>
                  </a:schemeClr>
                </a:solidFill>
              </a:rPr>
              <a:t> expedite the job, it will cause confusion! These are only for the user’s records</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34</a:t>
            </a:fld>
            <a:endParaRPr lang="en-US"/>
          </a:p>
        </p:txBody>
      </p:sp>
    </p:spTree>
    <p:extLst>
      <p:ext uri="{BB962C8B-B14F-4D97-AF65-F5344CB8AC3E}">
        <p14:creationId xmlns:p14="http://schemas.microsoft.com/office/powerpoint/2010/main" val="915584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How to Duplicate a Submittal</a:t>
            </a:r>
          </a:p>
          <a:p>
            <a:pPr marL="223756" indent="-223756">
              <a:spcBef>
                <a:spcPts val="579"/>
              </a:spcBef>
              <a:buFont typeface="Arial" pitchFamily="34" charset="0"/>
              <a:buChar char="•"/>
            </a:pPr>
            <a:r>
              <a:rPr lang="en-US" sz="1400" dirty="0"/>
              <a:t>If an existing submittal can be used as a template for another submittal, it can be copied and edited to meet the requirements of the new submittal, such as:</a:t>
            </a:r>
          </a:p>
          <a:p>
            <a:pPr marL="665136" lvl="1" indent="-223756">
              <a:spcBef>
                <a:spcPts val="579"/>
              </a:spcBef>
              <a:buFont typeface="Arial" pitchFamily="34" charset="0"/>
              <a:buChar char="•"/>
            </a:pPr>
            <a:r>
              <a:rPr lang="en-US" sz="1400" dirty="0"/>
              <a:t>The Same PO but a different line item</a:t>
            </a:r>
          </a:p>
          <a:p>
            <a:pPr marL="665136" lvl="1" indent="-223756">
              <a:spcBef>
                <a:spcPts val="579"/>
              </a:spcBef>
              <a:buFont typeface="Arial" pitchFamily="34" charset="0"/>
              <a:buChar char="•"/>
            </a:pPr>
            <a:r>
              <a:rPr lang="en-US" sz="1400" dirty="0"/>
              <a:t>The Same Part number from a different PO</a:t>
            </a:r>
          </a:p>
          <a:p>
            <a:pPr marL="665136" lvl="1" indent="-223756">
              <a:spcBef>
                <a:spcPts val="579"/>
              </a:spcBef>
              <a:buFont typeface="Arial" pitchFamily="34" charset="0"/>
              <a:buChar char="•"/>
            </a:pPr>
            <a:r>
              <a:rPr lang="en-US" sz="1400" dirty="0"/>
              <a:t>Something with Similar qualification documents</a:t>
            </a:r>
          </a:p>
          <a:p>
            <a:pPr marL="223756" indent="-223756">
              <a:spcBef>
                <a:spcPts val="579"/>
              </a:spcBef>
              <a:buFont typeface="Arial" pitchFamily="34" charset="0"/>
              <a:buChar char="•"/>
            </a:pPr>
            <a:r>
              <a:rPr lang="en-US" sz="1400" dirty="0"/>
              <a:t>This is accomplished by opening the form from the Active Forms screen   </a:t>
            </a:r>
          </a:p>
          <a:p>
            <a:pPr marL="223756" indent="-223756">
              <a:spcBef>
                <a:spcPts val="579"/>
              </a:spcBef>
              <a:buFont typeface="Arial" pitchFamily="34" charset="0"/>
              <a:buChar char="•"/>
            </a:pPr>
            <a:r>
              <a:rPr lang="en-US" sz="1400" dirty="0"/>
              <a:t>Click the “Dupe Form” button and then “OK” on the pop-up window. </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35</a:t>
            </a:fld>
            <a:endParaRPr lang="en-US"/>
          </a:p>
        </p:txBody>
      </p:sp>
    </p:spTree>
    <p:extLst>
      <p:ext uri="{BB962C8B-B14F-4D97-AF65-F5344CB8AC3E}">
        <p14:creationId xmlns:p14="http://schemas.microsoft.com/office/powerpoint/2010/main" val="809678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eaLnBrk="1" hangingPunct="1">
              <a:spcBef>
                <a:spcPts val="579"/>
              </a:spcBef>
            </a:pPr>
            <a:r>
              <a:rPr lang="en-US" sz="1400" b="1" dirty="0"/>
              <a:t>How to Duplicate a Submittal (continued)</a:t>
            </a:r>
          </a:p>
          <a:p>
            <a:pPr marL="223756" indent="-223756" eaLnBrk="1" hangingPunct="1">
              <a:spcBef>
                <a:spcPts val="579"/>
              </a:spcBef>
              <a:buFont typeface="Arial" pitchFamily="34" charset="0"/>
              <a:buChar char="•"/>
            </a:pPr>
            <a:r>
              <a:rPr lang="en-US" sz="1400" dirty="0"/>
              <a:t>The duplicated submittals will have all of the data from the original form</a:t>
            </a:r>
          </a:p>
          <a:p>
            <a:pPr marL="223756" indent="-223756" eaLnBrk="1" hangingPunct="1">
              <a:spcBef>
                <a:spcPts val="579"/>
              </a:spcBef>
              <a:buFont typeface="Arial" pitchFamily="34" charset="0"/>
              <a:buChar char="•"/>
            </a:pPr>
            <a:r>
              <a:rPr lang="en-US" sz="1400" dirty="0"/>
              <a:t>Changes can be made to any user input field including attachments, type, approval letter, etc. </a:t>
            </a:r>
          </a:p>
          <a:p>
            <a:pPr marL="665136" lvl="1" indent="-223756" eaLnBrk="1" hangingPunct="1">
              <a:spcBef>
                <a:spcPts val="579"/>
              </a:spcBef>
              <a:buFont typeface="Arial" pitchFamily="34" charset="0"/>
              <a:buChar char="•"/>
            </a:pPr>
            <a:r>
              <a:rPr lang="en-US" sz="1400" dirty="0"/>
              <a:t>Press save to save the form</a:t>
            </a:r>
          </a:p>
          <a:p>
            <a:pPr marL="665136" lvl="1" indent="-223756" eaLnBrk="1" hangingPunct="1">
              <a:spcBef>
                <a:spcPts val="579"/>
              </a:spcBef>
              <a:buFont typeface="Arial" pitchFamily="34" charset="0"/>
              <a:buChar char="•"/>
            </a:pPr>
            <a:r>
              <a:rPr lang="en-US" sz="1400" dirty="0"/>
              <a:t>Press submit to submit the form  </a:t>
            </a:r>
          </a:p>
          <a:p>
            <a:pPr marL="223756" indent="-223756" eaLnBrk="1" hangingPunct="1">
              <a:spcBef>
                <a:spcPts val="579"/>
              </a:spcBef>
              <a:buFont typeface="Arial" pitchFamily="34" charset="0"/>
              <a:buChar char="•"/>
            </a:pPr>
            <a:r>
              <a:rPr lang="en-US" sz="1400" dirty="0"/>
              <a:t>The “Dupe Form” function can be done an unlimited number of times, saving time and effort.</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36</a:t>
            </a:fld>
            <a:endParaRPr lang="en-US"/>
          </a:p>
        </p:txBody>
      </p:sp>
    </p:spTree>
    <p:extLst>
      <p:ext uri="{BB962C8B-B14F-4D97-AF65-F5344CB8AC3E}">
        <p14:creationId xmlns:p14="http://schemas.microsoft.com/office/powerpoint/2010/main" val="369137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pPr marL="223756" indent="-223756" eaLnBrk="1" hangingPunct="1">
              <a:lnSpc>
                <a:spcPct val="120000"/>
              </a:lnSpc>
              <a:spcBef>
                <a:spcPts val="0"/>
              </a:spcBef>
            </a:pPr>
            <a:r>
              <a:rPr lang="en-US" b="1" dirty="0" smtClean="0"/>
              <a:t>Active Forms: Definitions</a:t>
            </a:r>
          </a:p>
          <a:p>
            <a:pPr marL="223756" indent="-223756" eaLnBrk="1" hangingPunct="1">
              <a:lnSpc>
                <a:spcPct val="120000"/>
              </a:lnSpc>
              <a:spcBef>
                <a:spcPts val="0"/>
              </a:spcBef>
              <a:buFont typeface="Arial" pitchFamily="34" charset="0"/>
              <a:buChar char="•"/>
            </a:pPr>
            <a:r>
              <a:rPr lang="en-US" dirty="0" smtClean="0"/>
              <a:t>Here are the definitions for each of the columns found on the Active Screens page.</a:t>
            </a:r>
          </a:p>
          <a:p>
            <a:pPr marL="223756" indent="-223756" eaLnBrk="1" hangingPunct="1">
              <a:lnSpc>
                <a:spcPct val="120000"/>
              </a:lnSpc>
              <a:spcBef>
                <a:spcPts val="0"/>
              </a:spcBef>
              <a:buFont typeface="Arial" pitchFamily="34" charset="0"/>
              <a:buChar char="•"/>
            </a:pPr>
            <a:r>
              <a:rPr lang="en-US" dirty="0" smtClean="0"/>
              <a:t>“Type” refers to the type of software which was submitted, such as Vendor Information Request</a:t>
            </a:r>
            <a:r>
              <a:rPr lang="en-US" baseline="0" dirty="0" smtClean="0"/>
              <a:t> (</a:t>
            </a:r>
            <a:r>
              <a:rPr lang="en-US" dirty="0" smtClean="0"/>
              <a:t>VIR) or Vendor Question (VQ).</a:t>
            </a:r>
          </a:p>
          <a:p>
            <a:pPr marL="223756" indent="-223756" eaLnBrk="1" hangingPunct="1">
              <a:lnSpc>
                <a:spcPct val="120000"/>
              </a:lnSpc>
              <a:spcBef>
                <a:spcPts val="0"/>
              </a:spcBef>
              <a:buFont typeface="Arial" pitchFamily="34" charset="0"/>
              <a:buChar char="•"/>
            </a:pPr>
            <a:r>
              <a:rPr lang="en-US" dirty="0" smtClean="0"/>
              <a:t>“VES Tracking number” is generated by the system automatically once a submittal is made.</a:t>
            </a:r>
          </a:p>
          <a:p>
            <a:pPr marL="223756" indent="-223756" eaLnBrk="1" hangingPunct="1">
              <a:lnSpc>
                <a:spcPct val="120000"/>
              </a:lnSpc>
              <a:spcBef>
                <a:spcPts val="0"/>
              </a:spcBef>
              <a:buFont typeface="Arial" pitchFamily="34" charset="0"/>
              <a:buChar char="•"/>
            </a:pPr>
            <a:r>
              <a:rPr lang="en-US" dirty="0" smtClean="0"/>
              <a:t>“NNS Tracking number” is generated automatically when the submittal has been successfully received, to track progress of the submittal.  Use this number to track the activity of a submittal throughout it’s life. After a submittal is received by NNS</a:t>
            </a:r>
            <a:r>
              <a:rPr lang="en-US" baseline="0" dirty="0" smtClean="0"/>
              <a:t> this field will be populated.  This field will always be blank if NNS has not received the submittal.</a:t>
            </a:r>
            <a:endParaRPr lang="en-US" dirty="0" smtClean="0"/>
          </a:p>
          <a:p>
            <a:pPr marL="223756" indent="-223756" eaLnBrk="1" hangingPunct="1">
              <a:lnSpc>
                <a:spcPct val="120000"/>
              </a:lnSpc>
              <a:spcBef>
                <a:spcPts val="0"/>
              </a:spcBef>
              <a:buFont typeface="Arial" pitchFamily="34" charset="0"/>
              <a:buChar char="•"/>
            </a:pPr>
            <a:r>
              <a:rPr lang="en-US" dirty="0" smtClean="0"/>
              <a:t>“Create Date” is when the submittal was first created in the system is done automatically by the system and is recorded here.</a:t>
            </a:r>
          </a:p>
          <a:p>
            <a:pPr marL="223756" indent="-223756" eaLnBrk="1" hangingPunct="1">
              <a:lnSpc>
                <a:spcPct val="120000"/>
              </a:lnSpc>
              <a:spcBef>
                <a:spcPts val="0"/>
              </a:spcBef>
              <a:buFont typeface="Arial" pitchFamily="34" charset="0"/>
              <a:buChar char="•"/>
            </a:pPr>
            <a:r>
              <a:rPr lang="en-US" dirty="0" smtClean="0"/>
              <a:t>“Purchase</a:t>
            </a:r>
            <a:r>
              <a:rPr lang="en-US" baseline="0" dirty="0" smtClean="0"/>
              <a:t> Order” </a:t>
            </a:r>
            <a:r>
              <a:rPr lang="en-US" dirty="0" smtClean="0"/>
              <a:t>will be displayed here</a:t>
            </a:r>
            <a:r>
              <a:rPr lang="en-US" baseline="0" dirty="0" smtClean="0"/>
              <a:t> w</a:t>
            </a:r>
            <a:r>
              <a:rPr lang="en-US" dirty="0" smtClean="0"/>
              <a:t>hen the Purchase Order number is typed into the form.</a:t>
            </a:r>
          </a:p>
          <a:p>
            <a:pPr marL="223756" indent="-223756" eaLnBrk="1" hangingPunct="1">
              <a:lnSpc>
                <a:spcPct val="120000"/>
              </a:lnSpc>
              <a:spcBef>
                <a:spcPts val="0"/>
              </a:spcBef>
              <a:buFont typeface="Arial" pitchFamily="34" charset="0"/>
              <a:buChar char="•"/>
            </a:pPr>
            <a:r>
              <a:rPr lang="en-US" dirty="0" smtClean="0"/>
              <a:t>Like the Purchase Order number, the “Line Item” number will be displayed.</a:t>
            </a:r>
          </a:p>
          <a:p>
            <a:pPr marL="223756" indent="-223756" eaLnBrk="1" hangingPunct="1">
              <a:lnSpc>
                <a:spcPct val="120000"/>
              </a:lnSpc>
              <a:spcBef>
                <a:spcPts val="0"/>
              </a:spcBef>
              <a:buFont typeface="Arial" pitchFamily="34" charset="0"/>
              <a:buChar char="•"/>
            </a:pPr>
            <a:r>
              <a:rPr lang="en-US" dirty="0" smtClean="0"/>
              <a:t>“Material number” refers to the </a:t>
            </a:r>
            <a:r>
              <a:rPr lang="en-US" dirty="0"/>
              <a:t>Newport News Shipbuilding </a:t>
            </a:r>
            <a:r>
              <a:rPr lang="en-US" dirty="0" smtClean="0"/>
              <a:t>part number from the Purchase Order</a:t>
            </a:r>
          </a:p>
          <a:p>
            <a:pPr marL="223756" indent="-223756" eaLnBrk="1" hangingPunct="1">
              <a:lnSpc>
                <a:spcPct val="120000"/>
              </a:lnSpc>
              <a:spcBef>
                <a:spcPts val="0"/>
              </a:spcBef>
              <a:buFont typeface="Arial" pitchFamily="34" charset="0"/>
              <a:buChar char="•"/>
            </a:pPr>
            <a:r>
              <a:rPr lang="en-US" dirty="0" smtClean="0"/>
              <a:t>“Status” displays the current status of each document.  It will display either “In progress”,  “submitted”, or “completed”.</a:t>
            </a:r>
          </a:p>
          <a:p>
            <a:pPr marL="223756" indent="-223756" eaLnBrk="1" hangingPunct="1">
              <a:lnSpc>
                <a:spcPct val="120000"/>
              </a:lnSpc>
              <a:spcBef>
                <a:spcPts val="0"/>
              </a:spcBef>
              <a:buFont typeface="Arial" pitchFamily="34" charset="0"/>
              <a:buChar char="•"/>
            </a:pPr>
            <a:r>
              <a:rPr lang="en-US" dirty="0" smtClean="0"/>
              <a:t>“ECD” is the estimated completion date.</a:t>
            </a:r>
          </a:p>
          <a:p>
            <a:pPr marL="223756" indent="-223756" eaLnBrk="1" hangingPunct="1">
              <a:lnSpc>
                <a:spcPct val="120000"/>
              </a:lnSpc>
              <a:spcBef>
                <a:spcPts val="0"/>
              </a:spcBef>
              <a:buFont typeface="Arial" pitchFamily="34" charset="0"/>
              <a:buChar char="•"/>
            </a:pPr>
            <a:r>
              <a:rPr lang="en-US" dirty="0" smtClean="0"/>
              <a:t>Note: Be very attentive of the following-</a:t>
            </a:r>
          </a:p>
          <a:p>
            <a:pPr marL="223756" indent="-223756" eaLnBrk="1" hangingPunct="1">
              <a:lnSpc>
                <a:spcPct val="120000"/>
              </a:lnSpc>
              <a:spcBef>
                <a:spcPts val="0"/>
              </a:spcBef>
              <a:buFont typeface="Arial" pitchFamily="34" charset="0"/>
              <a:buChar char="•"/>
            </a:pPr>
            <a:r>
              <a:rPr lang="en-US" dirty="0" smtClean="0"/>
              <a:t>1) Purchase order</a:t>
            </a:r>
          </a:p>
          <a:p>
            <a:pPr marL="223756" indent="-223756" eaLnBrk="1" hangingPunct="1">
              <a:lnSpc>
                <a:spcPct val="120000"/>
              </a:lnSpc>
              <a:spcBef>
                <a:spcPts val="0"/>
              </a:spcBef>
              <a:buFont typeface="Arial" pitchFamily="34" charset="0"/>
              <a:buChar char="•"/>
            </a:pPr>
            <a:r>
              <a:rPr lang="en-US" dirty="0" smtClean="0"/>
              <a:t>2) Line Item</a:t>
            </a:r>
          </a:p>
          <a:p>
            <a:pPr marL="223756" indent="-223756" eaLnBrk="1" hangingPunct="1">
              <a:lnSpc>
                <a:spcPct val="120000"/>
              </a:lnSpc>
              <a:spcBef>
                <a:spcPts val="0"/>
              </a:spcBef>
              <a:buFont typeface="Arial" pitchFamily="34" charset="0"/>
              <a:buChar char="•"/>
            </a:pPr>
            <a:r>
              <a:rPr lang="en-US" dirty="0" smtClean="0"/>
              <a:t>3) Material number.  </a:t>
            </a:r>
          </a:p>
          <a:p>
            <a:pPr marL="223756" indent="-223756" eaLnBrk="1" hangingPunct="1">
              <a:lnSpc>
                <a:spcPct val="120000"/>
              </a:lnSpc>
              <a:spcBef>
                <a:spcPts val="0"/>
              </a:spcBef>
              <a:buFont typeface="Arial" pitchFamily="34" charset="0"/>
              <a:buChar char="•"/>
            </a:pPr>
            <a:r>
              <a:rPr lang="en-US" dirty="0" smtClean="0">
                <a:solidFill>
                  <a:srgbClr val="FF0000"/>
                </a:solidFill>
              </a:rPr>
              <a:t>If there</a:t>
            </a:r>
            <a:r>
              <a:rPr lang="en-US" baseline="0" dirty="0" smtClean="0">
                <a:solidFill>
                  <a:srgbClr val="FF0000"/>
                </a:solidFill>
              </a:rPr>
              <a:t> are </a:t>
            </a:r>
            <a:r>
              <a:rPr lang="en-US" dirty="0" smtClean="0">
                <a:solidFill>
                  <a:srgbClr val="FF0000"/>
                </a:solidFill>
              </a:rPr>
              <a:t>errors on any of these three field</a:t>
            </a:r>
            <a:r>
              <a:rPr lang="en-US" baseline="0" dirty="0" smtClean="0">
                <a:solidFill>
                  <a:srgbClr val="FF0000"/>
                </a:solidFill>
              </a:rPr>
              <a:t>s the submission will fail</a:t>
            </a:r>
            <a:r>
              <a:rPr lang="en-US" dirty="0" smtClean="0">
                <a:solidFill>
                  <a:srgbClr val="FF0000"/>
                </a:solidFill>
              </a:rPr>
              <a:t>.</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8</a:t>
            </a:fld>
            <a:endParaRPr lang="en-US"/>
          </a:p>
        </p:txBody>
      </p:sp>
    </p:spTree>
    <p:extLst>
      <p:ext uri="{BB962C8B-B14F-4D97-AF65-F5344CB8AC3E}">
        <p14:creationId xmlns:p14="http://schemas.microsoft.com/office/powerpoint/2010/main" val="3863024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eaLnBrk="1" hangingPunct="1">
              <a:spcBef>
                <a:spcPts val="579"/>
              </a:spcBef>
            </a:pPr>
            <a:r>
              <a:rPr lang="en-US" sz="1400" b="1" dirty="0"/>
              <a:t>How to Refresh Active Forms</a:t>
            </a:r>
          </a:p>
          <a:p>
            <a:pPr marL="223756" indent="-223756" eaLnBrk="1" hangingPunct="1">
              <a:spcBef>
                <a:spcPts val="579"/>
              </a:spcBef>
              <a:buFont typeface="Arial" pitchFamily="34" charset="0"/>
              <a:buChar char="•"/>
            </a:pPr>
            <a:r>
              <a:rPr lang="en-US" sz="1400" dirty="0"/>
              <a:t>The Active Forms screen view can be updated by clicking the “</a:t>
            </a:r>
            <a:r>
              <a:rPr lang="en-US" sz="1400" i="1" dirty="0"/>
              <a:t>Refresh”</a:t>
            </a:r>
            <a:r>
              <a:rPr lang="en-US" sz="1400" dirty="0"/>
              <a:t> button.  </a:t>
            </a:r>
          </a:p>
          <a:p>
            <a:pPr marL="223756" indent="-223756" eaLnBrk="1" hangingPunct="1">
              <a:spcBef>
                <a:spcPts val="579"/>
              </a:spcBef>
              <a:buFont typeface="Arial" pitchFamily="34" charset="0"/>
              <a:buChar char="•"/>
            </a:pPr>
            <a:r>
              <a:rPr lang="en-US" sz="1400" dirty="0"/>
              <a:t>This will update all fields with any new data since the last refresh or when the screen was opened.</a:t>
            </a:r>
          </a:p>
          <a:p>
            <a:pPr marL="223756" indent="-223756" eaLnBrk="1" hangingPunct="1">
              <a:spcBef>
                <a:spcPts val="579"/>
              </a:spcBef>
              <a:buFont typeface="Arial" pitchFamily="34" charset="0"/>
              <a:buChar char="•"/>
            </a:pPr>
            <a:r>
              <a:rPr lang="en-US" sz="1400" dirty="0"/>
              <a:t>If an update has been submitted while the user is actually in SPARS, the Refresh action will update immediately </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37</a:t>
            </a:fld>
            <a:endParaRPr lang="en-US"/>
          </a:p>
        </p:txBody>
      </p:sp>
    </p:spTree>
    <p:extLst>
      <p:ext uri="{BB962C8B-B14F-4D97-AF65-F5344CB8AC3E}">
        <p14:creationId xmlns:p14="http://schemas.microsoft.com/office/powerpoint/2010/main" val="366006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eaLnBrk="1" hangingPunct="1">
              <a:spcBef>
                <a:spcPts val="579"/>
              </a:spcBef>
            </a:pPr>
            <a:r>
              <a:rPr lang="en-US" sz="1400" b="1" dirty="0"/>
              <a:t>How to Search for Submittals</a:t>
            </a:r>
          </a:p>
          <a:p>
            <a:pPr marL="223756" indent="-223756" eaLnBrk="1" hangingPunct="1">
              <a:spcBef>
                <a:spcPts val="579"/>
              </a:spcBef>
              <a:buFont typeface="Arial" pitchFamily="34" charset="0"/>
              <a:buChar char="•"/>
            </a:pPr>
            <a:r>
              <a:rPr lang="en-US" sz="1400" dirty="0"/>
              <a:t>It is possible to search for submittals made on the user’s behalf or</a:t>
            </a:r>
          </a:p>
          <a:p>
            <a:pPr marL="223756" indent="-223756" eaLnBrk="1" hangingPunct="1">
              <a:spcBef>
                <a:spcPts val="579"/>
              </a:spcBef>
              <a:buFont typeface="Arial" pitchFamily="34" charset="0"/>
              <a:buChar char="•"/>
            </a:pPr>
            <a:r>
              <a:rPr lang="en-US" sz="1400" dirty="0"/>
              <a:t>The user can search for their company’s submittals.</a:t>
            </a:r>
          </a:p>
          <a:p>
            <a:pPr marL="223756" indent="-223756" eaLnBrk="1" hangingPunct="1">
              <a:spcBef>
                <a:spcPts val="579"/>
              </a:spcBef>
              <a:buFont typeface="Arial" pitchFamily="34" charset="0"/>
              <a:buChar char="•"/>
            </a:pPr>
            <a:r>
              <a:rPr lang="en-US" sz="1400" dirty="0"/>
              <a:t>A company is recognized by a unique account number.  Satellite  locations which are part of a larger corporation are still treated as separate entities.</a:t>
            </a:r>
          </a:p>
          <a:p>
            <a:pPr marL="223756" indent="-223756" eaLnBrk="1" hangingPunct="1">
              <a:spcBef>
                <a:spcPts val="579"/>
              </a:spcBef>
              <a:buFont typeface="Arial" pitchFamily="34" charset="0"/>
              <a:buChar char="•"/>
            </a:pPr>
            <a:r>
              <a:rPr lang="en-US" sz="1400" dirty="0"/>
              <a:t>The user can access this function by clicking the “Search” button on the Active Forms screen</a:t>
            </a:r>
          </a:p>
          <a:p>
            <a:pPr marL="223756" indent="-223756" defTabSz="882762">
              <a:spcBef>
                <a:spcPts val="579"/>
              </a:spcBef>
              <a:buFont typeface="Arial" pitchFamily="34" charset="0"/>
              <a:buChar char="•"/>
              <a:defRPr/>
            </a:pPr>
            <a:r>
              <a:rPr lang="en-US" sz="1400" dirty="0"/>
              <a:t>If the user wants to open a submittal by the Purchase Order number, type that number into the PO number field and then push the “search” button.  The document will open. The results will be shown on the “active forms” screen.</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38</a:t>
            </a:fld>
            <a:endParaRPr lang="en-US"/>
          </a:p>
        </p:txBody>
      </p:sp>
    </p:spTree>
    <p:extLst>
      <p:ext uri="{BB962C8B-B14F-4D97-AF65-F5344CB8AC3E}">
        <p14:creationId xmlns:p14="http://schemas.microsoft.com/office/powerpoint/2010/main" val="681045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eaLnBrk="1" hangingPunct="1">
              <a:spcBef>
                <a:spcPts val="579"/>
              </a:spcBef>
            </a:pPr>
            <a:r>
              <a:rPr lang="en-US" sz="1400" b="1" dirty="0"/>
              <a:t>How to Export Submittals to Excel</a:t>
            </a:r>
          </a:p>
          <a:p>
            <a:pPr marL="223756" indent="-223756" eaLnBrk="1" hangingPunct="1">
              <a:spcBef>
                <a:spcPts val="579"/>
              </a:spcBef>
              <a:buFont typeface="Arial" pitchFamily="34" charset="0"/>
              <a:buChar char="•"/>
            </a:pPr>
            <a:r>
              <a:rPr lang="en-US" sz="1400" dirty="0"/>
              <a:t>The user can export information on the Active Forms list to an excel spreadsheet.  </a:t>
            </a:r>
          </a:p>
          <a:p>
            <a:pPr marL="223756" indent="-223756" eaLnBrk="1" hangingPunct="1">
              <a:spcBef>
                <a:spcPts val="579"/>
              </a:spcBef>
              <a:buFont typeface="Arial" pitchFamily="34" charset="0"/>
              <a:buChar char="•"/>
            </a:pPr>
            <a:r>
              <a:rPr lang="en-US" sz="1400" dirty="0"/>
              <a:t>The user can access this function by clicking the “Excel” button from the “active forms” screen.</a:t>
            </a:r>
          </a:p>
          <a:p>
            <a:pPr marL="223756" indent="-223756" defTabSz="882762">
              <a:spcBef>
                <a:spcPts val="579"/>
              </a:spcBef>
              <a:buFont typeface="Arial" pitchFamily="34" charset="0"/>
              <a:buChar char="•"/>
              <a:defRPr/>
            </a:pPr>
            <a:r>
              <a:rPr lang="en-US" sz="1400" dirty="0"/>
              <a:t>Whatever data is displayed on the active forms list at that time will be exported into Excel.  </a:t>
            </a:r>
          </a:p>
          <a:p>
            <a:pPr marL="223756" indent="-223756" defTabSz="882762">
              <a:spcBef>
                <a:spcPts val="579"/>
              </a:spcBef>
              <a:buFont typeface="Arial" pitchFamily="34" charset="0"/>
              <a:buChar char="•"/>
              <a:defRPr/>
            </a:pPr>
            <a:r>
              <a:rPr lang="en-US" sz="1400" dirty="0"/>
              <a:t>Some additional data is also exported including status date, disposition, and the name of the Buyer</a:t>
            </a:r>
          </a:p>
          <a:p>
            <a:pPr marL="223756" indent="-223756" defTabSz="882762">
              <a:spcBef>
                <a:spcPts val="579"/>
              </a:spcBef>
              <a:buFont typeface="Arial" pitchFamily="34" charset="0"/>
              <a:buChar char="•"/>
              <a:defRPr/>
            </a:pPr>
            <a:r>
              <a:rPr lang="en-US" sz="1400" dirty="0"/>
              <a:t>Normal Excel functions can then be utilized to manipulate the data for meeting the user’s needs.</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39</a:t>
            </a:fld>
            <a:endParaRPr lang="en-US"/>
          </a:p>
        </p:txBody>
      </p:sp>
    </p:spTree>
    <p:extLst>
      <p:ext uri="{BB962C8B-B14F-4D97-AF65-F5344CB8AC3E}">
        <p14:creationId xmlns:p14="http://schemas.microsoft.com/office/powerpoint/2010/main" val="52048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a:defRPr/>
            </a:pPr>
            <a:r>
              <a:rPr lang="en-US" sz="1400" b="1" dirty="0"/>
              <a:t>How to Export Submittals to Excel (continued)</a:t>
            </a:r>
          </a:p>
          <a:p>
            <a:pPr marL="223756" indent="-223756" defTabSz="882762">
              <a:buFont typeface="Arial" pitchFamily="34" charset="0"/>
              <a:buChar char="•"/>
              <a:defRPr/>
            </a:pPr>
            <a:r>
              <a:rPr lang="en-US" sz="1400" dirty="0"/>
              <a:t>Here is an example of an “export active forms” screen which is populated with a variety of information.</a:t>
            </a:r>
          </a:p>
          <a:p>
            <a:pPr marL="223756" indent="-223756" defTabSz="882762">
              <a:buFont typeface="Arial" pitchFamily="34" charset="0"/>
              <a:buChar char="•"/>
              <a:defRPr/>
            </a:pPr>
            <a:r>
              <a:rPr lang="en-US" sz="1400" dirty="0"/>
              <a:t>Remember only the data that was displayed on the active forms list at that time will be exported into Excel. </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40</a:t>
            </a:fld>
            <a:endParaRPr lang="en-US"/>
          </a:p>
        </p:txBody>
      </p:sp>
    </p:spTree>
    <p:extLst>
      <p:ext uri="{BB962C8B-B14F-4D97-AF65-F5344CB8AC3E}">
        <p14:creationId xmlns:p14="http://schemas.microsoft.com/office/powerpoint/2010/main" val="1362738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a:spcBef>
                <a:spcPts val="579"/>
              </a:spcBef>
              <a:defRPr/>
            </a:pPr>
            <a:r>
              <a:rPr lang="en-US" sz="1400" b="1" dirty="0"/>
              <a:t>How to Close Active Forms </a:t>
            </a:r>
          </a:p>
          <a:p>
            <a:pPr marL="223756" indent="-223756" defTabSz="882762">
              <a:spcBef>
                <a:spcPts val="579"/>
              </a:spcBef>
              <a:buFont typeface="Arial" pitchFamily="34" charset="0"/>
              <a:buChar char="•"/>
              <a:defRPr/>
            </a:pPr>
            <a:r>
              <a:rPr lang="en-US" sz="1400" dirty="0"/>
              <a:t>The Active Forms screen can be closed by clicking on the “Close” button</a:t>
            </a:r>
          </a:p>
          <a:p>
            <a:pPr marL="223756" indent="-223756" defTabSz="882762">
              <a:spcBef>
                <a:spcPts val="579"/>
              </a:spcBef>
              <a:buFont typeface="Arial" pitchFamily="34" charset="0"/>
              <a:buChar char="•"/>
              <a:defRPr/>
            </a:pPr>
            <a:r>
              <a:rPr lang="en-US" sz="1400" dirty="0"/>
              <a:t>This will bring the user back to the “Processes” screen.  </a:t>
            </a:r>
          </a:p>
          <a:p>
            <a:pPr marL="223756" indent="-223756" defTabSz="882762">
              <a:spcBef>
                <a:spcPts val="579"/>
              </a:spcBef>
              <a:buFont typeface="Arial" pitchFamily="34" charset="0"/>
              <a:buChar char="•"/>
              <a:defRPr/>
            </a:pPr>
            <a:r>
              <a:rPr lang="en-US" sz="1400" dirty="0"/>
              <a:t>Be sure to save all changes before leaving the site.</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41</a:t>
            </a:fld>
            <a:endParaRPr lang="en-US"/>
          </a:p>
        </p:txBody>
      </p:sp>
    </p:spTree>
    <p:extLst>
      <p:ext uri="{BB962C8B-B14F-4D97-AF65-F5344CB8AC3E}">
        <p14:creationId xmlns:p14="http://schemas.microsoft.com/office/powerpoint/2010/main" val="462825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User Services</a:t>
            </a:r>
          </a:p>
          <a:p>
            <a:pPr marL="223756" indent="-223756">
              <a:spcBef>
                <a:spcPts val="579"/>
              </a:spcBef>
              <a:buFont typeface="Arial" pitchFamily="34" charset="0"/>
              <a:buChar char="•"/>
            </a:pPr>
            <a:r>
              <a:rPr lang="en-US" sz="1400" dirty="0"/>
              <a:t>Selecting “User Services” will take the user to the Utility Menu to administer the </a:t>
            </a:r>
            <a:r>
              <a:rPr lang="en-US" sz="1400" dirty="0" smtClean="0"/>
              <a:t>account</a:t>
            </a:r>
          </a:p>
          <a:p>
            <a:pPr marL="223756" indent="-223756">
              <a:spcBef>
                <a:spcPts val="579"/>
              </a:spcBef>
              <a:buFont typeface="Arial" pitchFamily="34" charset="0"/>
              <a:buChar char="•"/>
            </a:pPr>
            <a:r>
              <a:rPr lang="en-US" sz="1400" dirty="0" smtClean="0"/>
              <a:t>If you are a SPARS administrator</a:t>
            </a:r>
            <a:r>
              <a:rPr lang="en-US" sz="1400" baseline="0" dirty="0" smtClean="0"/>
              <a:t> for your Company, selecting “Add User to Company” will allow you to add and/or remove users from SPARS.</a:t>
            </a:r>
            <a:endParaRPr lang="en-US" sz="1400" dirty="0"/>
          </a:p>
          <a:p>
            <a:pPr marL="223756" indent="-223756">
              <a:spcBef>
                <a:spcPts val="579"/>
              </a:spcBef>
              <a:buFont typeface="Arial" pitchFamily="34" charset="0"/>
              <a:buChar char="•"/>
            </a:pPr>
            <a:r>
              <a:rPr lang="en-US" sz="1400" dirty="0"/>
              <a:t>This section also contains a “Help” function that will bring the user to a detailed document to assist with the different functions of this menu</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42</a:t>
            </a:fld>
            <a:endParaRPr lang="en-US"/>
          </a:p>
        </p:txBody>
      </p:sp>
    </p:spTree>
    <p:extLst>
      <p:ext uri="{BB962C8B-B14F-4D97-AF65-F5344CB8AC3E}">
        <p14:creationId xmlns:p14="http://schemas.microsoft.com/office/powerpoint/2010/main" val="310700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a:spcBef>
                <a:spcPts val="579"/>
              </a:spcBef>
              <a:defRPr/>
            </a:pPr>
            <a:r>
              <a:rPr lang="en-US" sz="1400" b="1" dirty="0"/>
              <a:t>How to Create a Submittal</a:t>
            </a:r>
          </a:p>
          <a:p>
            <a:pPr marL="223756" indent="-223756" defTabSz="882762">
              <a:spcBef>
                <a:spcPts val="579"/>
              </a:spcBef>
              <a:buFont typeface="Arial" pitchFamily="34" charset="0"/>
              <a:buChar char="•"/>
              <a:defRPr/>
            </a:pPr>
            <a:r>
              <a:rPr lang="en-US" sz="1400" dirty="0"/>
              <a:t>When the user selects “Create” on the Active Forms screen to begin a submittal, they are taken to a selection screen to select the type of submittal they are making.</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11</a:t>
            </a:fld>
            <a:endParaRPr lang="en-US"/>
          </a:p>
        </p:txBody>
      </p:sp>
    </p:spTree>
    <p:extLst>
      <p:ext uri="{BB962C8B-B14F-4D97-AF65-F5344CB8AC3E}">
        <p14:creationId xmlns:p14="http://schemas.microsoft.com/office/powerpoint/2010/main" val="373279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0D6383-5F19-4B3F-8E1D-B6A06873C277}" type="slidenum">
              <a:rPr lang="en-US" smtClean="0"/>
              <a:t>12</a:t>
            </a:fld>
            <a:endParaRPr lang="en-US"/>
          </a:p>
        </p:txBody>
      </p:sp>
    </p:spTree>
    <p:extLst>
      <p:ext uri="{BB962C8B-B14F-4D97-AF65-F5344CB8AC3E}">
        <p14:creationId xmlns:p14="http://schemas.microsoft.com/office/powerpoint/2010/main" val="379242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eaLnBrk="1" hangingPunct="1">
              <a:spcBef>
                <a:spcPts val="579"/>
              </a:spcBef>
              <a:defRPr/>
            </a:pPr>
            <a:r>
              <a:rPr lang="en-US" sz="1400" b="1" dirty="0"/>
              <a:t>Example: Vendor Question (VQ) Submittal </a:t>
            </a:r>
          </a:p>
          <a:p>
            <a:pPr marL="223756" indent="-223756" defTabSz="882762" eaLnBrk="1" hangingPunct="1">
              <a:spcBef>
                <a:spcPts val="579"/>
              </a:spcBef>
              <a:buFont typeface="Arial" pitchFamily="34" charset="0"/>
              <a:buChar char="•"/>
              <a:defRPr/>
            </a:pPr>
            <a:r>
              <a:rPr lang="en-US" sz="1400" dirty="0"/>
              <a:t>Any exceptions (Vendor Quotes/Questions) to a RFQ can be made through SPARS.</a:t>
            </a:r>
          </a:p>
          <a:p>
            <a:pPr marL="223756" indent="-223756" eaLnBrk="1" hangingPunct="1">
              <a:spcBef>
                <a:spcPts val="579"/>
              </a:spcBef>
              <a:buFont typeface="Arial" pitchFamily="34" charset="0"/>
              <a:buChar char="•"/>
            </a:pPr>
            <a:r>
              <a:rPr lang="en-US" sz="1400" dirty="0"/>
              <a:t>The fields in red are required fields</a:t>
            </a:r>
          </a:p>
          <a:p>
            <a:pPr marL="223756" indent="-223756">
              <a:buFont typeface="Arial" pitchFamily="34" charset="0"/>
              <a:buChar char="•"/>
            </a:pPr>
            <a:r>
              <a:rPr lang="en-US" sz="1400" dirty="0"/>
              <a:t>The PO Number is the RFQ Number</a:t>
            </a:r>
          </a:p>
          <a:p>
            <a:pPr marL="223756" indent="-223756">
              <a:buFont typeface="Arial" pitchFamily="34" charset="0"/>
              <a:buChar char="•"/>
            </a:pPr>
            <a:r>
              <a:rPr lang="en-US" sz="1400" dirty="0"/>
              <a:t>Material Number and Material Revision are  as shown on the RFQ</a:t>
            </a:r>
          </a:p>
          <a:p>
            <a:pPr marL="223756" indent="-223756">
              <a:buFont typeface="Arial" pitchFamily="34" charset="0"/>
              <a:buChar char="•"/>
            </a:pPr>
            <a:r>
              <a:rPr lang="en-US" sz="1400" dirty="0"/>
              <a:t>For other submittals this is the same type information found on the PO</a:t>
            </a:r>
          </a:p>
          <a:p>
            <a:pPr marL="223756" indent="-223756" eaLnBrk="1" hangingPunct="1">
              <a:spcBef>
                <a:spcPts val="579"/>
              </a:spcBef>
              <a:buFont typeface="Arial" pitchFamily="34" charset="0"/>
              <a:buChar char="•"/>
            </a:pPr>
            <a:endParaRPr lang="en-US" sz="1400"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13</a:t>
            </a:fld>
            <a:endParaRPr lang="en-US"/>
          </a:p>
        </p:txBody>
      </p:sp>
    </p:spTree>
    <p:extLst>
      <p:ext uri="{BB962C8B-B14F-4D97-AF65-F5344CB8AC3E}">
        <p14:creationId xmlns:p14="http://schemas.microsoft.com/office/powerpoint/2010/main" val="278009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defTabSz="882762">
              <a:spcBef>
                <a:spcPts val="579"/>
              </a:spcBef>
              <a:defRPr/>
            </a:pPr>
            <a:r>
              <a:rPr lang="en-US" sz="1400" b="1" dirty="0"/>
              <a:t>Example: Vendor Information Request (VIR) Submittal </a:t>
            </a:r>
          </a:p>
          <a:p>
            <a:pPr marL="223756" indent="-223756" defTabSz="882762">
              <a:spcBef>
                <a:spcPts val="579"/>
              </a:spcBef>
              <a:buFont typeface="Arial" pitchFamily="34" charset="0"/>
              <a:buChar char="•"/>
              <a:defRPr/>
            </a:pPr>
            <a:r>
              <a:rPr lang="en-US" sz="1400" dirty="0"/>
              <a:t>Exceptions (Vendor Information Request or VIR) to a Purchase Order (PO) can be made through SPARS.  </a:t>
            </a:r>
          </a:p>
          <a:p>
            <a:pPr marL="223756" indent="-223756" defTabSz="882762">
              <a:spcBef>
                <a:spcPts val="579"/>
              </a:spcBef>
              <a:buFont typeface="Arial" pitchFamily="34" charset="0"/>
              <a:buChar char="•"/>
              <a:defRPr/>
            </a:pPr>
            <a:r>
              <a:rPr lang="en-US" sz="1400" dirty="0"/>
              <a:t>SPARS will not allow submittal without all of the required fields populated.</a:t>
            </a:r>
          </a:p>
          <a:p>
            <a:pPr marL="223756" indent="-223756" defTabSz="882762">
              <a:spcBef>
                <a:spcPts val="579"/>
              </a:spcBef>
              <a:buFont typeface="Arial" pitchFamily="34" charset="0"/>
              <a:buChar char="•"/>
              <a:defRPr/>
            </a:pPr>
            <a:r>
              <a:rPr lang="en-US" sz="1400" dirty="0"/>
              <a:t>For more information on submitting a VIR through SPARS, please view the VIR training module.</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14</a:t>
            </a:fld>
            <a:endParaRPr lang="en-US"/>
          </a:p>
        </p:txBody>
      </p:sp>
    </p:spTree>
    <p:extLst>
      <p:ext uri="{BB962C8B-B14F-4D97-AF65-F5344CB8AC3E}">
        <p14:creationId xmlns:p14="http://schemas.microsoft.com/office/powerpoint/2010/main" val="12847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223756" indent="-223756">
              <a:spcBef>
                <a:spcPts val="579"/>
              </a:spcBef>
            </a:pPr>
            <a:r>
              <a:rPr lang="en-US" sz="1400" b="1" dirty="0"/>
              <a:t>Example: Purchase Order Refresh Action (PORA)</a:t>
            </a:r>
          </a:p>
          <a:p>
            <a:pPr marL="223756" indent="-223756">
              <a:spcBef>
                <a:spcPts val="579"/>
              </a:spcBef>
              <a:buFont typeface="Arial" pitchFamily="34" charset="0"/>
              <a:buChar char="•"/>
            </a:pPr>
            <a:r>
              <a:rPr lang="en-US" sz="1400" dirty="0"/>
              <a:t>Purchase Order Refresh Actions (PORAs) can be submitted through SPARS as well </a:t>
            </a:r>
          </a:p>
          <a:p>
            <a:pPr marL="223756" indent="-223756" defTabSz="882762">
              <a:spcBef>
                <a:spcPts val="579"/>
              </a:spcBef>
              <a:buFont typeface="Arial" pitchFamily="34" charset="0"/>
              <a:buChar char="•"/>
              <a:defRPr/>
            </a:pPr>
            <a:r>
              <a:rPr lang="en-US" sz="1400" dirty="0"/>
              <a:t>Once again, the fields in </a:t>
            </a:r>
            <a:r>
              <a:rPr lang="en-US" sz="1400" dirty="0">
                <a:solidFill>
                  <a:srgbClr val="FF0000"/>
                </a:solidFill>
              </a:rPr>
              <a:t>red</a:t>
            </a:r>
            <a:r>
              <a:rPr lang="en-US" sz="1400" dirty="0"/>
              <a:t> are required fields</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15</a:t>
            </a:fld>
            <a:endParaRPr lang="en-US"/>
          </a:p>
        </p:txBody>
      </p:sp>
    </p:spTree>
    <p:extLst>
      <p:ext uri="{BB962C8B-B14F-4D97-AF65-F5344CB8AC3E}">
        <p14:creationId xmlns:p14="http://schemas.microsoft.com/office/powerpoint/2010/main" val="382846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marL="223756" indent="-223756">
              <a:spcBef>
                <a:spcPts val="579"/>
              </a:spcBef>
            </a:pPr>
            <a:r>
              <a:rPr lang="en-US" sz="1400" b="1" dirty="0"/>
              <a:t>Forms for Carriers and Non-VCS Submarines</a:t>
            </a:r>
          </a:p>
          <a:p>
            <a:pPr marL="223756" indent="-223756">
              <a:spcBef>
                <a:spcPts val="579"/>
              </a:spcBef>
              <a:buFont typeface="Arial" pitchFamily="34" charset="0"/>
              <a:buChar char="•"/>
            </a:pPr>
            <a:r>
              <a:rPr lang="en-US" sz="1400" dirty="0"/>
              <a:t>The following submittal types are  for Aircraft Carriers and Non-Virginia Class Submarines </a:t>
            </a:r>
          </a:p>
          <a:p>
            <a:pPr lvl="1"/>
            <a:r>
              <a:rPr lang="en-US" dirty="0" smtClean="0"/>
              <a:t>Drawings</a:t>
            </a:r>
          </a:p>
          <a:p>
            <a:pPr lvl="1"/>
            <a:r>
              <a:rPr lang="en-US" dirty="0" smtClean="0"/>
              <a:t>Non-Destructive Testing procedures</a:t>
            </a:r>
          </a:p>
          <a:p>
            <a:pPr lvl="1"/>
            <a:r>
              <a:rPr lang="en-US" dirty="0" smtClean="0"/>
              <a:t>Qualification Tests</a:t>
            </a:r>
          </a:p>
          <a:p>
            <a:pPr lvl="1"/>
            <a:r>
              <a:rPr lang="en-US" dirty="0" smtClean="0"/>
              <a:t>Report/Procedure including but not limited to Shock and Vibration</a:t>
            </a:r>
          </a:p>
          <a:p>
            <a:pPr lvl="1"/>
            <a:r>
              <a:rPr lang="en-US" dirty="0" smtClean="0"/>
              <a:t>Technical Data</a:t>
            </a:r>
          </a:p>
          <a:p>
            <a:pPr lvl="1"/>
            <a:r>
              <a:rPr lang="en-US" dirty="0" smtClean="0"/>
              <a:t>Technical Manuals</a:t>
            </a:r>
          </a:p>
          <a:p>
            <a:pPr lvl="1"/>
            <a:r>
              <a:rPr lang="en-US" dirty="0" smtClean="0"/>
              <a:t>Welding/Brazing procedures</a:t>
            </a:r>
          </a:p>
          <a:p>
            <a:pPr lvl="1"/>
            <a:r>
              <a:rPr lang="en-US" dirty="0" smtClean="0"/>
              <a:t>Other</a:t>
            </a:r>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16</a:t>
            </a:fld>
            <a:endParaRPr lang="en-US"/>
          </a:p>
        </p:txBody>
      </p:sp>
    </p:spTree>
    <p:extLst>
      <p:ext uri="{BB962C8B-B14F-4D97-AF65-F5344CB8AC3E}">
        <p14:creationId xmlns:p14="http://schemas.microsoft.com/office/powerpoint/2010/main" val="4201539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380867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86408"/>
            <a:ext cx="6417366" cy="781533"/>
          </a:xfrm>
        </p:spPr>
        <p:txBody>
          <a:bodyPr>
            <a:normAutofit/>
          </a:bodyPr>
          <a:lstStyle>
            <a:lvl1pPr>
              <a:defRPr sz="32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6" name="Rectangle 5"/>
          <p:cNvSpPr/>
          <p:nvPr userDrawn="1"/>
        </p:nvSpPr>
        <p:spPr>
          <a:xfrm>
            <a:off x="7255566" y="506897"/>
            <a:ext cx="4936434" cy="861044"/>
          </a:xfrm>
          <a:prstGeom prst="rect">
            <a:avLst/>
          </a:prstGeom>
          <a:gradFill>
            <a:gsLst>
              <a:gs pos="0">
                <a:schemeClr val="tx2"/>
              </a:gs>
              <a:gs pos="100000">
                <a:schemeClr val="tx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06896"/>
            <a:ext cx="518984" cy="8610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209306-CEC7-3F12-DD9A-CBE183C80127}"/>
              </a:ext>
            </a:extLst>
          </p:cNvPr>
          <p:cNvPicPr>
            <a:picLocks noChangeAspect="1"/>
          </p:cNvPicPr>
          <p:nvPr userDrawn="1"/>
        </p:nvPicPr>
        <p:blipFill>
          <a:blip r:embed="rId2"/>
          <a:stretch>
            <a:fillRect/>
          </a:stretch>
        </p:blipFill>
        <p:spPr>
          <a:xfrm>
            <a:off x="1302715" y="6356349"/>
            <a:ext cx="545163" cy="365125"/>
          </a:xfrm>
          <a:prstGeom prst="rect">
            <a:avLst/>
          </a:prstGeom>
        </p:spPr>
      </p:pic>
    </p:spTree>
    <p:extLst>
      <p:ext uri="{BB962C8B-B14F-4D97-AF65-F5344CB8AC3E}">
        <p14:creationId xmlns:p14="http://schemas.microsoft.com/office/powerpoint/2010/main" val="146061361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86408"/>
            <a:ext cx="6417366" cy="781533"/>
          </a:xfrm>
        </p:spPr>
        <p:txBody>
          <a:bodyPr>
            <a:normAutofit/>
          </a:bodyPr>
          <a:lstStyle>
            <a:lvl1pPr>
              <a:defRPr sz="32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5" name="Rectangle 4"/>
          <p:cNvSpPr/>
          <p:nvPr userDrawn="1"/>
        </p:nvSpPr>
        <p:spPr>
          <a:xfrm>
            <a:off x="0" y="506896"/>
            <a:ext cx="518984" cy="8610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255566" y="506897"/>
            <a:ext cx="4936434" cy="861044"/>
          </a:xfrm>
          <a:prstGeom prst="rect">
            <a:avLst/>
          </a:prstGeom>
          <a:gradFill>
            <a:gsLst>
              <a:gs pos="0">
                <a:schemeClr val="tx1"/>
              </a:gs>
              <a:gs pos="100000">
                <a:schemeClr val="tx1">
                  <a:lumMod val="90000"/>
                  <a:lumOff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539285083"/>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6" name="Rectangle 5"/>
          <p:cNvSpPr/>
          <p:nvPr userDrawn="1"/>
        </p:nvSpPr>
        <p:spPr>
          <a:xfrm>
            <a:off x="7255566" y="506897"/>
            <a:ext cx="4936434" cy="861044"/>
          </a:xfrm>
          <a:prstGeom prst="rect">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06896"/>
            <a:ext cx="518984" cy="861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6758210"/>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931707" y="2921346"/>
            <a:ext cx="5451412" cy="781533"/>
          </a:xfrm>
        </p:spPr>
        <p:txBody>
          <a:bodyPr anchor="b">
            <a:normAutofit/>
          </a:bodyPr>
          <a:lstStyle>
            <a:lvl1pPr>
              <a:defRPr sz="24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87826" y="586406"/>
            <a:ext cx="9365974" cy="54514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9" name="Rectangle 8"/>
          <p:cNvSpPr/>
          <p:nvPr userDrawn="1"/>
        </p:nvSpPr>
        <p:spPr>
          <a:xfrm rot="5400000">
            <a:off x="-1432613" y="2818229"/>
            <a:ext cx="6037818" cy="401359"/>
          </a:xfrm>
          <a:prstGeom prst="rect">
            <a:avLst/>
          </a:prstGeom>
          <a:gradFill>
            <a:gsLst>
              <a:gs pos="0">
                <a:schemeClr val="tx2"/>
              </a:gs>
              <a:gs pos="100000">
                <a:schemeClr val="tx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209306-CEC7-3F12-DD9A-CBE183C80127}"/>
              </a:ext>
            </a:extLst>
          </p:cNvPr>
          <p:cNvPicPr>
            <a:picLocks noChangeAspect="1"/>
          </p:cNvPicPr>
          <p:nvPr userDrawn="1"/>
        </p:nvPicPr>
        <p:blipFill>
          <a:blip r:embed="rId2"/>
          <a:stretch>
            <a:fillRect/>
          </a:stretch>
        </p:blipFill>
        <p:spPr>
          <a:xfrm>
            <a:off x="1302715" y="6356349"/>
            <a:ext cx="545163" cy="365125"/>
          </a:xfrm>
          <a:prstGeom prst="rect">
            <a:avLst/>
          </a:prstGeom>
        </p:spPr>
      </p:pic>
    </p:spTree>
    <p:extLst>
      <p:ext uri="{BB962C8B-B14F-4D97-AF65-F5344CB8AC3E}">
        <p14:creationId xmlns:p14="http://schemas.microsoft.com/office/powerpoint/2010/main" val="218883643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931707" y="2921346"/>
            <a:ext cx="5451412" cy="781533"/>
          </a:xfrm>
        </p:spPr>
        <p:txBody>
          <a:bodyPr anchor="b">
            <a:normAutofit/>
          </a:bodyPr>
          <a:lstStyle>
            <a:lvl1pPr>
              <a:defRPr sz="24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87826" y="586406"/>
            <a:ext cx="9365974" cy="54514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6" name="Rectangle 5"/>
          <p:cNvSpPr/>
          <p:nvPr userDrawn="1"/>
        </p:nvSpPr>
        <p:spPr>
          <a:xfrm rot="16200000">
            <a:off x="-1432613" y="2818229"/>
            <a:ext cx="6037818" cy="401359"/>
          </a:xfrm>
          <a:prstGeom prst="rect">
            <a:avLst/>
          </a:prstGeom>
          <a:gradFill>
            <a:gsLst>
              <a:gs pos="0">
                <a:schemeClr val="tx1">
                  <a:lumMod val="90000"/>
                  <a:lumOff val="10000"/>
                </a:schemeClr>
              </a:gs>
              <a:gs pos="100000">
                <a:schemeClr val="tx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34416989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931707" y="2921346"/>
            <a:ext cx="5451412" cy="781533"/>
          </a:xfrm>
        </p:spPr>
        <p:txBody>
          <a:bodyPr anchor="b">
            <a:normAutofit/>
          </a:bodyPr>
          <a:lstStyle>
            <a:lvl1pPr>
              <a:defRPr sz="24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87826" y="586406"/>
            <a:ext cx="9365974" cy="54514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7" name="Rectangle 6"/>
          <p:cNvSpPr/>
          <p:nvPr userDrawn="1"/>
        </p:nvSpPr>
        <p:spPr>
          <a:xfrm rot="16200000">
            <a:off x="-1432613" y="2818229"/>
            <a:ext cx="6037818" cy="401359"/>
          </a:xfrm>
          <a:prstGeom prst="rect">
            <a:avLst/>
          </a:prstGeom>
          <a:gradFill>
            <a:gsLst>
              <a:gs pos="0">
                <a:schemeClr val="accent1">
                  <a:lumMod val="60000"/>
                  <a:lumOff val="40000"/>
                </a:schemeClr>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109448351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200193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2621800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3344422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295938"/>
            <a:ext cx="3932237" cy="35730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238559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4887" y="1603376"/>
            <a:ext cx="10512563"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4887" y="4589463"/>
            <a:ext cx="10512563"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2886925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9"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
        <p:nvSpPr>
          <p:cNvPr id="10"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11" name="Text Placeholder 3"/>
          <p:cNvSpPr>
            <a:spLocks noGrp="1"/>
          </p:cNvSpPr>
          <p:nvPr>
            <p:ph type="body" sz="half" idx="2"/>
          </p:nvPr>
        </p:nvSpPr>
        <p:spPr>
          <a:xfrm>
            <a:off x="839788" y="2295938"/>
            <a:ext cx="3932237" cy="35730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2066965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9630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4887" y="1603376"/>
            <a:ext cx="10512563"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4887" y="4589463"/>
            <a:ext cx="10512563" cy="1500187"/>
          </a:xfrm>
        </p:spPr>
        <p:txBody>
          <a:bodyPr/>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19850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100000">
              <a:srgbClr val="376B7B"/>
            </a:gs>
            <a:gs pos="20000">
              <a:schemeClr val="tx2"/>
            </a:gs>
          </a:gsLst>
          <a:lin ang="42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837579" y="0"/>
            <a:ext cx="4959626" cy="5671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5144" y="569706"/>
            <a:ext cx="4164496" cy="2852737"/>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35144" y="3555793"/>
            <a:ext cx="4164496" cy="1500187"/>
          </a:xfrm>
        </p:spPr>
        <p:txBody>
          <a:bodyPr>
            <a:normAutofit/>
          </a:bodyPr>
          <a:lstStyle>
            <a:lvl1pPr marL="0" indent="0">
              <a:buNone/>
              <a:defRPr sz="18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Picture Placeholder 6"/>
          <p:cNvSpPr>
            <a:spLocks noGrp="1"/>
          </p:cNvSpPr>
          <p:nvPr>
            <p:ph type="pic" sz="quarter" idx="10" hasCustomPrompt="1"/>
          </p:nvPr>
        </p:nvSpPr>
        <p:spPr>
          <a:xfrm>
            <a:off x="5797205" y="0"/>
            <a:ext cx="5556595" cy="5671751"/>
          </a:xfrm>
        </p:spPr>
        <p:txBody>
          <a:bodyPr anchor="ctr"/>
          <a:lstStyle>
            <a:lvl1pPr marL="0" indent="0" algn="ctr">
              <a:buNone/>
              <a:defRPr baseline="0">
                <a:solidFill>
                  <a:schemeClr val="tx1">
                    <a:lumMod val="50000"/>
                    <a:lumOff val="50000"/>
                  </a:schemeClr>
                </a:solidFill>
              </a:defRPr>
            </a:lvl1pPr>
          </a:lstStyle>
          <a:p>
            <a:r>
              <a:rPr lang="en-US" dirty="0" smtClean="0"/>
              <a:t>Optional image here.</a:t>
            </a:r>
          </a:p>
          <a:p>
            <a:endParaRPr lang="en-US" dirty="0" smtClean="0"/>
          </a:p>
          <a:p>
            <a:endParaRPr lang="en-US" dirty="0"/>
          </a:p>
        </p:txBody>
      </p:sp>
    </p:spTree>
    <p:extLst>
      <p:ext uri="{BB962C8B-B14F-4D97-AF65-F5344CB8AC3E}">
        <p14:creationId xmlns:p14="http://schemas.microsoft.com/office/powerpoint/2010/main" val="1164355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a:gsLst>
            <a:gs pos="0">
              <a:schemeClr val="tx1"/>
            </a:gs>
            <a:gs pos="100000">
              <a:schemeClr val="tx1">
                <a:lumMod val="90000"/>
                <a:lumOff val="10000"/>
              </a:schemeClr>
            </a:gs>
          </a:gsLst>
          <a:lin ang="42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837579" y="0"/>
            <a:ext cx="4959626" cy="5671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5144" y="569706"/>
            <a:ext cx="4164496" cy="2852737"/>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35144" y="3555793"/>
            <a:ext cx="4164496" cy="1500187"/>
          </a:xfrm>
        </p:spPr>
        <p:txBody>
          <a:bodyPr>
            <a:normAutofit/>
          </a:bodyPr>
          <a:lstStyle>
            <a:lvl1pPr marL="0" indent="0">
              <a:buNone/>
              <a:defRPr sz="18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Picture Placeholder 6"/>
          <p:cNvSpPr>
            <a:spLocks noGrp="1"/>
          </p:cNvSpPr>
          <p:nvPr>
            <p:ph type="pic" sz="quarter" idx="10" hasCustomPrompt="1"/>
          </p:nvPr>
        </p:nvSpPr>
        <p:spPr>
          <a:xfrm>
            <a:off x="5797205" y="0"/>
            <a:ext cx="5556595" cy="5671751"/>
          </a:xfrm>
        </p:spPr>
        <p:txBody>
          <a:bodyPr anchor="ctr"/>
          <a:lstStyle>
            <a:lvl1pPr marL="0" indent="0" algn="ctr">
              <a:buNone/>
              <a:defRPr baseline="0">
                <a:solidFill>
                  <a:schemeClr val="tx1">
                    <a:lumMod val="50000"/>
                    <a:lumOff val="50000"/>
                  </a:schemeClr>
                </a:solidFill>
              </a:defRPr>
            </a:lvl1pPr>
          </a:lstStyle>
          <a:p>
            <a:r>
              <a:rPr lang="en-US" dirty="0" smtClean="0"/>
              <a:t>Optional image here.</a:t>
            </a:r>
          </a:p>
          <a:p>
            <a:endParaRPr lang="en-US" dirty="0" smtClean="0"/>
          </a:p>
          <a:p>
            <a:endParaRPr lang="en-US" dirty="0"/>
          </a:p>
        </p:txBody>
      </p:sp>
    </p:spTree>
    <p:extLst>
      <p:ext uri="{BB962C8B-B14F-4D97-AF65-F5344CB8AC3E}">
        <p14:creationId xmlns:p14="http://schemas.microsoft.com/office/powerpoint/2010/main" val="215416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bg>
      <p:bgPr>
        <a:gradFill>
          <a:gsLst>
            <a:gs pos="0">
              <a:schemeClr val="accent1"/>
            </a:gs>
            <a:gs pos="100000">
              <a:schemeClr val="accent1">
                <a:lumMod val="50000"/>
              </a:schemeClr>
            </a:gs>
          </a:gsLst>
          <a:lin ang="42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837579" y="0"/>
            <a:ext cx="4959626" cy="5671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5144" y="569706"/>
            <a:ext cx="4164496" cy="2852737"/>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35144" y="3555793"/>
            <a:ext cx="4164496" cy="1500187"/>
          </a:xfrm>
        </p:spPr>
        <p:txBody>
          <a:bodyPr>
            <a:normAutofit/>
          </a:bodyPr>
          <a:lstStyle>
            <a:lvl1pPr marL="0" indent="0">
              <a:buNone/>
              <a:defRPr sz="18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Picture Placeholder 6"/>
          <p:cNvSpPr>
            <a:spLocks noGrp="1"/>
          </p:cNvSpPr>
          <p:nvPr>
            <p:ph type="pic" sz="quarter" idx="10" hasCustomPrompt="1"/>
          </p:nvPr>
        </p:nvSpPr>
        <p:spPr>
          <a:xfrm>
            <a:off x="5797205" y="0"/>
            <a:ext cx="5556595" cy="5671751"/>
          </a:xfrm>
        </p:spPr>
        <p:txBody>
          <a:bodyPr anchor="ctr"/>
          <a:lstStyle>
            <a:lvl1pPr marL="0" indent="0" algn="ctr">
              <a:buNone/>
              <a:defRPr baseline="0">
                <a:solidFill>
                  <a:schemeClr val="tx1">
                    <a:lumMod val="50000"/>
                    <a:lumOff val="50000"/>
                  </a:schemeClr>
                </a:solidFill>
              </a:defRPr>
            </a:lvl1pPr>
          </a:lstStyle>
          <a:p>
            <a:r>
              <a:rPr lang="en-US" dirty="0" smtClean="0"/>
              <a:t>Optional image here.</a:t>
            </a:r>
          </a:p>
          <a:p>
            <a:endParaRPr lang="en-US" dirty="0" smtClean="0"/>
          </a:p>
          <a:p>
            <a:endParaRPr lang="en-US" dirty="0"/>
          </a:p>
        </p:txBody>
      </p:sp>
    </p:spTree>
    <p:extLst>
      <p:ext uri="{BB962C8B-B14F-4D97-AF65-F5344CB8AC3E}">
        <p14:creationId xmlns:p14="http://schemas.microsoft.com/office/powerpoint/2010/main" val="330646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6278" y="1431235"/>
            <a:ext cx="5847522" cy="2117034"/>
          </a:xfrm>
        </p:spPr>
        <p:txBody>
          <a:bodyPr anchor="b"/>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DD6CD327-7318-4751-BA24-A1FB7777200C}" type="slidenum">
              <a:rPr lang="en-US" smtClean="0"/>
              <a:pPr/>
              <a:t>‹#›</a:t>
            </a:fld>
            <a:endParaRPr lang="en-US"/>
          </a:p>
        </p:txBody>
      </p:sp>
      <p:sp>
        <p:nvSpPr>
          <p:cNvPr id="4" name="Rectangle 3"/>
          <p:cNvSpPr/>
          <p:nvPr userDrawn="1"/>
        </p:nvSpPr>
        <p:spPr>
          <a:xfrm>
            <a:off x="0" y="0"/>
            <a:ext cx="49596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5506278" y="3810449"/>
            <a:ext cx="5847522" cy="761240"/>
          </a:xfrm>
        </p:spPr>
        <p:txBody>
          <a:bodyPr/>
          <a:lstStyle>
            <a:lvl1pPr marL="0" indent="0" algn="l">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Rectangle 6"/>
          <p:cNvSpPr/>
          <p:nvPr userDrawn="1"/>
        </p:nvSpPr>
        <p:spPr>
          <a:xfrm>
            <a:off x="1947268" y="6415801"/>
            <a:ext cx="1186543" cy="246221"/>
          </a:xfrm>
          <a:prstGeom prst="rect">
            <a:avLst/>
          </a:prstGeom>
        </p:spPr>
        <p:txBody>
          <a:bodyPr wrap="none">
            <a:spAutoFit/>
          </a:bodyPr>
          <a:lstStyle/>
          <a:p>
            <a:pPr algn="l"/>
            <a:r>
              <a:rPr lang="en-US" sz="1000" b="0" dirty="0" smtClean="0">
                <a:solidFill>
                  <a:schemeClr val="tx2"/>
                </a:solidFill>
              </a:rPr>
              <a:t>HII PROPRIETARY</a:t>
            </a:r>
            <a:endParaRPr lang="en-US" sz="1000" b="0" dirty="0">
              <a:solidFill>
                <a:schemeClr val="tx2"/>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356350"/>
            <a:ext cx="365125" cy="36512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1554963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222561416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86408"/>
            <a:ext cx="6417366" cy="781533"/>
          </a:xfrm>
        </p:spPr>
        <p:txBody>
          <a:bodyPr>
            <a:normAutofit/>
          </a:bodyPr>
          <a:lstStyle>
            <a:lvl1pP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
        <p:nvSpPr>
          <p:cNvPr id="6" name="Rectangle 5"/>
          <p:cNvSpPr/>
          <p:nvPr userDrawn="1"/>
        </p:nvSpPr>
        <p:spPr>
          <a:xfrm>
            <a:off x="7255566" y="506897"/>
            <a:ext cx="4936434" cy="861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06896"/>
            <a:ext cx="518984" cy="861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3014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931707" y="2921346"/>
            <a:ext cx="5451412" cy="781533"/>
          </a:xfrm>
        </p:spPr>
        <p:txBody>
          <a:bodyPr anchor="b">
            <a:normAutofit/>
          </a:bodyPr>
          <a:lstStyle>
            <a:lvl1pPr>
              <a:defRPr sz="2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7826" y="586406"/>
            <a:ext cx="9365974" cy="5451411"/>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
        <p:nvSpPr>
          <p:cNvPr id="9" name="Rectangle 8"/>
          <p:cNvSpPr/>
          <p:nvPr userDrawn="1"/>
        </p:nvSpPr>
        <p:spPr>
          <a:xfrm rot="5400000">
            <a:off x="-1432613" y="2818229"/>
            <a:ext cx="6037818" cy="40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12648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100000">
              <a:srgbClr val="376B7B"/>
            </a:gs>
            <a:gs pos="20000">
              <a:schemeClr val="tx2"/>
            </a:gs>
          </a:gsLst>
          <a:lin ang="42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837579" y="0"/>
            <a:ext cx="4959626" cy="567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5144" y="569706"/>
            <a:ext cx="4164496" cy="2852737"/>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235144" y="3555793"/>
            <a:ext cx="4164496" cy="1500187"/>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Picture Placeholder 6"/>
          <p:cNvSpPr>
            <a:spLocks noGrp="1"/>
          </p:cNvSpPr>
          <p:nvPr>
            <p:ph type="pic" sz="quarter" idx="10" hasCustomPrompt="1"/>
          </p:nvPr>
        </p:nvSpPr>
        <p:spPr>
          <a:xfrm>
            <a:off x="5797205" y="0"/>
            <a:ext cx="5556595" cy="5671751"/>
          </a:xfrm>
        </p:spPr>
        <p:txBody>
          <a:bodyPr anchor="ctr"/>
          <a:lstStyle>
            <a:lvl1pPr marL="0" indent="0" algn="ctr">
              <a:buNone/>
              <a:defRPr baseline="0">
                <a:solidFill>
                  <a:schemeClr val="tx1">
                    <a:lumMod val="50000"/>
                    <a:lumOff val="50000"/>
                  </a:schemeClr>
                </a:solidFill>
              </a:defRPr>
            </a:lvl1pPr>
          </a:lstStyle>
          <a:p>
            <a:r>
              <a:rPr lang="en-US" dirty="0" smtClean="0"/>
              <a:t>Optional image here.</a:t>
            </a:r>
          </a:p>
          <a:p>
            <a:endParaRPr lang="en-US" dirty="0" smtClean="0"/>
          </a:p>
          <a:p>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2260691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1264885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3538367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4087576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295938"/>
            <a:ext cx="3932237" cy="35730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4137168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sp>
        <p:nvSpPr>
          <p:cNvPr id="10"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11" name="Text Placeholder 3"/>
          <p:cNvSpPr>
            <a:spLocks noGrp="1"/>
          </p:cNvSpPr>
          <p:nvPr>
            <p:ph type="body" sz="half" idx="2"/>
          </p:nvPr>
        </p:nvSpPr>
        <p:spPr>
          <a:xfrm>
            <a:off x="839788" y="2295938"/>
            <a:ext cx="3932237" cy="35730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804823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2"/>
          <p:cNvSpPr>
            <a:spLocks noGrp="1"/>
          </p:cNvSpPr>
          <p:nvPr>
            <p:ph idx="1"/>
          </p:nvPr>
        </p:nvSpPr>
        <p:spPr>
          <a:xfrm>
            <a:off x="2866768" y="2977977"/>
            <a:ext cx="8487032" cy="3001277"/>
          </a:xfrm>
          <a:prstGeom prst="rect">
            <a:avLst/>
          </a:prstGeom>
        </p:spPr>
        <p:txBody>
          <a:bodyPr vert="horz" lIns="91440" tIns="45720" rIns="91440" bIns="45720" rtlCol="0">
            <a:normAutofit/>
          </a:bodyPr>
          <a:lstStyle>
            <a:lvl1pPr>
              <a:defRPr sz="28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Click to edit Master subtitle style</a:t>
            </a:r>
          </a:p>
        </p:txBody>
      </p:sp>
    </p:spTree>
    <p:extLst>
      <p:ext uri="{BB962C8B-B14F-4D97-AF65-F5344CB8AC3E}">
        <p14:creationId xmlns:p14="http://schemas.microsoft.com/office/powerpoint/2010/main" val="4144648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2"/>
          <p:cNvSpPr>
            <a:spLocks noGrp="1"/>
          </p:cNvSpPr>
          <p:nvPr>
            <p:ph idx="1"/>
          </p:nvPr>
        </p:nvSpPr>
        <p:spPr>
          <a:xfrm>
            <a:off x="2866768" y="2977977"/>
            <a:ext cx="8487032" cy="3001277"/>
          </a:xfrm>
          <a:prstGeom prst="rect">
            <a:avLst/>
          </a:prstGeom>
        </p:spPr>
        <p:txBody>
          <a:bodyPr vert="horz" lIns="91440" tIns="45720" rIns="91440" bIns="45720" rtlCol="0">
            <a:normAutofit/>
          </a:bodyPr>
          <a:lstStyle>
            <a:lvl1pPr>
              <a:defRPr sz="28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Click to edit Master subtitle style</a:t>
            </a:r>
          </a:p>
        </p:txBody>
      </p:sp>
    </p:spTree>
    <p:extLst>
      <p:ext uri="{BB962C8B-B14F-4D97-AF65-F5344CB8AC3E}">
        <p14:creationId xmlns:p14="http://schemas.microsoft.com/office/powerpoint/2010/main" val="242764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a:gsLst>
            <a:gs pos="0">
              <a:schemeClr val="tx1"/>
            </a:gs>
            <a:gs pos="100000">
              <a:schemeClr val="tx1">
                <a:lumMod val="90000"/>
                <a:lumOff val="10000"/>
              </a:schemeClr>
            </a:gs>
          </a:gsLst>
          <a:lin ang="42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837579" y="0"/>
            <a:ext cx="4959626" cy="567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5144" y="569706"/>
            <a:ext cx="4164496" cy="2852737"/>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235144" y="3555793"/>
            <a:ext cx="4164496" cy="1500187"/>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Picture Placeholder 6"/>
          <p:cNvSpPr>
            <a:spLocks noGrp="1"/>
          </p:cNvSpPr>
          <p:nvPr>
            <p:ph type="pic" sz="quarter" idx="10" hasCustomPrompt="1"/>
          </p:nvPr>
        </p:nvSpPr>
        <p:spPr>
          <a:xfrm>
            <a:off x="5797205" y="0"/>
            <a:ext cx="5556595" cy="5671751"/>
          </a:xfrm>
        </p:spPr>
        <p:txBody>
          <a:bodyPr anchor="ctr"/>
          <a:lstStyle>
            <a:lvl1pPr marL="0" indent="0" algn="ctr">
              <a:buNone/>
              <a:defRPr baseline="0">
                <a:solidFill>
                  <a:schemeClr val="tx1">
                    <a:lumMod val="50000"/>
                    <a:lumOff val="50000"/>
                  </a:schemeClr>
                </a:solidFill>
              </a:defRPr>
            </a:lvl1pPr>
          </a:lstStyle>
          <a:p>
            <a:r>
              <a:rPr lang="en-US" dirty="0" smtClean="0"/>
              <a:t>Optional image here.</a:t>
            </a:r>
          </a:p>
          <a:p>
            <a:endParaRPr lang="en-US" dirty="0" smtClean="0"/>
          </a:p>
          <a:p>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251100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bg>
      <p:bgPr>
        <a:gradFill>
          <a:gsLst>
            <a:gs pos="0">
              <a:schemeClr val="accent1"/>
            </a:gs>
            <a:gs pos="100000">
              <a:schemeClr val="accent1">
                <a:lumMod val="50000"/>
              </a:schemeClr>
            </a:gs>
          </a:gsLst>
          <a:lin ang="42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837579" y="0"/>
            <a:ext cx="4959626" cy="5671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5144" y="569706"/>
            <a:ext cx="4164496" cy="2852737"/>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235144" y="3555793"/>
            <a:ext cx="4164496" cy="1500187"/>
          </a:xfrm>
        </p:spPr>
        <p:txBody>
          <a:bodyPr>
            <a:normAutofit/>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Picture Placeholder 6"/>
          <p:cNvSpPr>
            <a:spLocks noGrp="1"/>
          </p:cNvSpPr>
          <p:nvPr>
            <p:ph type="pic" sz="quarter" idx="10" hasCustomPrompt="1"/>
          </p:nvPr>
        </p:nvSpPr>
        <p:spPr>
          <a:xfrm>
            <a:off x="5797205" y="0"/>
            <a:ext cx="5556595" cy="5671751"/>
          </a:xfrm>
        </p:spPr>
        <p:txBody>
          <a:bodyPr anchor="ctr"/>
          <a:lstStyle>
            <a:lvl1pPr marL="0" indent="0" algn="ctr">
              <a:buNone/>
              <a:defRPr baseline="0">
                <a:solidFill>
                  <a:schemeClr val="tx1">
                    <a:lumMod val="50000"/>
                    <a:lumOff val="50000"/>
                  </a:schemeClr>
                </a:solidFill>
              </a:defRPr>
            </a:lvl1pPr>
          </a:lstStyle>
          <a:p>
            <a:r>
              <a:rPr lang="en-US" dirty="0" smtClean="0"/>
              <a:t>Optional image here.</a:t>
            </a:r>
          </a:p>
          <a:p>
            <a:endParaRPr lang="en-US" dirty="0" smtClean="0"/>
          </a:p>
          <a:p>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170077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6278" y="1431235"/>
            <a:ext cx="5847522" cy="2117034"/>
          </a:xfrm>
        </p:spPr>
        <p:txBody>
          <a:bodyPr anchor="b"/>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DD6CD327-7318-4751-BA24-A1FB7777200C}" type="slidenum">
              <a:rPr lang="en-US" smtClean="0"/>
              <a:pPr/>
              <a:t>‹#›</a:t>
            </a:fld>
            <a:endParaRPr lang="en-US"/>
          </a:p>
        </p:txBody>
      </p:sp>
      <p:sp>
        <p:nvSpPr>
          <p:cNvPr id="4" name="Rectangle 3"/>
          <p:cNvSpPr/>
          <p:nvPr userDrawn="1"/>
        </p:nvSpPr>
        <p:spPr>
          <a:xfrm>
            <a:off x="0" y="0"/>
            <a:ext cx="4959626" cy="6858000"/>
          </a:xfrm>
          <a:prstGeom prst="rect">
            <a:avLst/>
          </a:prstGeom>
          <a:gradFill>
            <a:gsLst>
              <a:gs pos="15000">
                <a:schemeClr val="tx2"/>
              </a:gs>
              <a:gs pos="100000">
                <a:srgbClr val="427584"/>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6" name="Subtitle 2"/>
          <p:cNvSpPr>
            <a:spLocks noGrp="1"/>
          </p:cNvSpPr>
          <p:nvPr>
            <p:ph type="subTitle" idx="1"/>
          </p:nvPr>
        </p:nvSpPr>
        <p:spPr>
          <a:xfrm>
            <a:off x="5506278" y="3810449"/>
            <a:ext cx="5847522" cy="7612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6"/>
          <p:cNvSpPr/>
          <p:nvPr userDrawn="1"/>
        </p:nvSpPr>
        <p:spPr>
          <a:xfrm>
            <a:off x="1947144" y="6415801"/>
            <a:ext cx="1186543" cy="246221"/>
          </a:xfrm>
          <a:prstGeom prst="rect">
            <a:avLst/>
          </a:prstGeom>
        </p:spPr>
        <p:txBody>
          <a:bodyPr wrap="none">
            <a:spAutoFit/>
          </a:bodyPr>
          <a:lstStyle/>
          <a:p>
            <a:pPr algn="l"/>
            <a:r>
              <a:rPr lang="en-US" sz="1000" b="0" dirty="0" smtClean="0">
                <a:solidFill>
                  <a:schemeClr val="bg1"/>
                </a:solidFill>
              </a:rPr>
              <a:t>HII PROPRIETARY</a:t>
            </a:r>
            <a:endParaRPr lang="en-US" sz="1000" b="0" dirty="0">
              <a:solidFill>
                <a:schemeClr val="bg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375186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6278" y="1431235"/>
            <a:ext cx="5847522" cy="2117034"/>
          </a:xfrm>
        </p:spPr>
        <p:txBody>
          <a:bodyPr anchor="b"/>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DD6CD327-7318-4751-BA24-A1FB7777200C}" type="slidenum">
              <a:rPr lang="en-US" smtClean="0"/>
              <a:pPr/>
              <a:t>‹#›</a:t>
            </a:fld>
            <a:endParaRPr lang="en-US"/>
          </a:p>
        </p:txBody>
      </p:sp>
      <p:sp>
        <p:nvSpPr>
          <p:cNvPr id="4" name="Rectangle 3"/>
          <p:cNvSpPr/>
          <p:nvPr userDrawn="1"/>
        </p:nvSpPr>
        <p:spPr>
          <a:xfrm>
            <a:off x="0" y="0"/>
            <a:ext cx="4959626" cy="6858000"/>
          </a:xfrm>
          <a:prstGeom prst="rect">
            <a:avLst/>
          </a:prstGeom>
          <a:gradFill>
            <a:gsLst>
              <a:gs pos="0">
                <a:schemeClr val="tx1"/>
              </a:gs>
              <a:gs pos="100000">
                <a:schemeClr val="tx1">
                  <a:lumMod val="90000"/>
                  <a:lumOff val="1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6" name="Subtitle 2"/>
          <p:cNvSpPr>
            <a:spLocks noGrp="1"/>
          </p:cNvSpPr>
          <p:nvPr>
            <p:ph type="subTitle" idx="1"/>
          </p:nvPr>
        </p:nvSpPr>
        <p:spPr>
          <a:xfrm>
            <a:off x="5506278" y="3810449"/>
            <a:ext cx="5847522" cy="7612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6"/>
          <p:cNvSpPr/>
          <p:nvPr userDrawn="1"/>
        </p:nvSpPr>
        <p:spPr>
          <a:xfrm>
            <a:off x="1947144" y="6415801"/>
            <a:ext cx="1186543" cy="246221"/>
          </a:xfrm>
          <a:prstGeom prst="rect">
            <a:avLst/>
          </a:prstGeom>
        </p:spPr>
        <p:txBody>
          <a:bodyPr wrap="none">
            <a:spAutoFit/>
          </a:bodyPr>
          <a:lstStyle/>
          <a:p>
            <a:pPr algn="l"/>
            <a:r>
              <a:rPr lang="en-US" sz="1000" b="0" dirty="0" smtClean="0">
                <a:solidFill>
                  <a:schemeClr val="bg1"/>
                </a:solidFill>
              </a:rPr>
              <a:t>HII PROPRIETARY</a:t>
            </a:r>
            <a:endParaRPr lang="en-US" sz="1000" b="0" dirty="0">
              <a:solidFill>
                <a:schemeClr val="bg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17565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6278" y="1431235"/>
            <a:ext cx="5847522" cy="2117034"/>
          </a:xfrm>
        </p:spPr>
        <p:txBody>
          <a:bodyPr anchor="b"/>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DD6CD327-7318-4751-BA24-A1FB7777200C}" type="slidenum">
              <a:rPr lang="en-US" smtClean="0"/>
              <a:pPr/>
              <a:t>‹#›</a:t>
            </a:fld>
            <a:endParaRPr lang="en-US"/>
          </a:p>
        </p:txBody>
      </p:sp>
      <p:sp>
        <p:nvSpPr>
          <p:cNvPr id="4" name="Rectangle 3"/>
          <p:cNvSpPr/>
          <p:nvPr userDrawn="1"/>
        </p:nvSpPr>
        <p:spPr>
          <a:xfrm>
            <a:off x="0" y="0"/>
            <a:ext cx="4959626" cy="6858000"/>
          </a:xfrm>
          <a:prstGeom prst="rect">
            <a:avLst/>
          </a:prstGeom>
          <a:gradFill>
            <a:gsLst>
              <a:gs pos="0">
                <a:schemeClr val="accent1"/>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6" name="Subtitle 2"/>
          <p:cNvSpPr>
            <a:spLocks noGrp="1"/>
          </p:cNvSpPr>
          <p:nvPr>
            <p:ph type="subTitle" idx="1"/>
          </p:nvPr>
        </p:nvSpPr>
        <p:spPr>
          <a:xfrm>
            <a:off x="5506278" y="3810449"/>
            <a:ext cx="5847522" cy="7612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6"/>
          <p:cNvSpPr/>
          <p:nvPr userDrawn="1"/>
        </p:nvSpPr>
        <p:spPr>
          <a:xfrm>
            <a:off x="1947144" y="6415801"/>
            <a:ext cx="1186543" cy="246221"/>
          </a:xfrm>
          <a:prstGeom prst="rect">
            <a:avLst/>
          </a:prstGeom>
        </p:spPr>
        <p:txBody>
          <a:bodyPr wrap="none">
            <a:spAutoFit/>
          </a:bodyPr>
          <a:lstStyle/>
          <a:p>
            <a:pPr algn="l"/>
            <a:r>
              <a:rPr lang="en-US" sz="1000" b="0" dirty="0" smtClean="0">
                <a:solidFill>
                  <a:schemeClr val="bg1"/>
                </a:solidFill>
              </a:rPr>
              <a:t>HII PROPRIETARY</a:t>
            </a:r>
            <a:endParaRPr lang="en-US" sz="1000" b="0" dirty="0">
              <a:solidFill>
                <a:schemeClr val="bg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102946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3805" y="6356349"/>
            <a:ext cx="276329" cy="365125"/>
          </a:xfrm>
          <a:prstGeom prst="rect">
            <a:avLst/>
          </a:prstGeom>
        </p:spPr>
      </p:pic>
    </p:spTree>
    <p:extLst>
      <p:ext uri="{BB962C8B-B14F-4D97-AF65-F5344CB8AC3E}">
        <p14:creationId xmlns:p14="http://schemas.microsoft.com/office/powerpoint/2010/main" val="101593390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4.png"/><Relationship Id="rId2" Type="http://schemas.openxmlformats.org/officeDocument/2006/relationships/slideLayout" Target="../slideLayouts/slideLayout22.xml"/><Relationship Id="rId16"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2216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86477"/>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38200" y="6356350"/>
            <a:ext cx="365125" cy="365125"/>
          </a:xfrm>
          <a:prstGeom prst="rect">
            <a:avLst/>
          </a:prstGeom>
        </p:spPr>
      </p:pic>
      <p:sp>
        <p:nvSpPr>
          <p:cNvPr id="10"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tx2"/>
                </a:solidFill>
              </a:defRPr>
            </a:lvl1pPr>
          </a:lstStyle>
          <a:p>
            <a:fld id="{DD6CD327-7318-4751-BA24-A1FB7777200C}" type="slidenum">
              <a:rPr lang="en-US" smtClean="0"/>
              <a:pPr/>
              <a:t>‹#›</a:t>
            </a:fld>
            <a:endParaRPr lang="en-US"/>
          </a:p>
        </p:txBody>
      </p:sp>
    </p:spTree>
    <p:extLst>
      <p:ext uri="{BB962C8B-B14F-4D97-AF65-F5344CB8AC3E}">
        <p14:creationId xmlns:p14="http://schemas.microsoft.com/office/powerpoint/2010/main" val="33850615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65" r:id="rId4"/>
    <p:sldLayoutId id="2147483666" r:id="rId5"/>
    <p:sldLayoutId id="2147483658" r:id="rId6"/>
    <p:sldLayoutId id="2147483659" r:id="rId7"/>
    <p:sldLayoutId id="2147483660" r:id="rId8"/>
    <p:sldLayoutId id="2147483650" r:id="rId9"/>
    <p:sldLayoutId id="2147483661" r:id="rId10"/>
    <p:sldLayoutId id="2147483662" r:id="rId11"/>
    <p:sldLayoutId id="2147483663" r:id="rId12"/>
    <p:sldLayoutId id="2147483669" r:id="rId13"/>
    <p:sldLayoutId id="2147483670" r:id="rId14"/>
    <p:sldLayoutId id="2147483671" r:id="rId15"/>
    <p:sldLayoutId id="2147483652" r:id="rId16"/>
    <p:sldLayoutId id="2147483654" r:id="rId17"/>
    <p:sldLayoutId id="2147483655" r:id="rId18"/>
    <p:sldLayoutId id="2147483656" r:id="rId19"/>
    <p:sldLayoutId id="2147483657"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2216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686477"/>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4"/>
          </p:nvPr>
        </p:nvSpPr>
        <p:spPr>
          <a:xfrm>
            <a:off x="10515600" y="6356350"/>
            <a:ext cx="838200" cy="365125"/>
          </a:xfrm>
          <a:prstGeom prst="rect">
            <a:avLst/>
          </a:prstGeom>
        </p:spPr>
        <p:txBody>
          <a:bodyPr/>
          <a:lstStyle>
            <a:lvl1pPr algn="r">
              <a:defRPr sz="1400" b="1" i="0">
                <a:solidFill>
                  <a:schemeClr val="bg1"/>
                </a:solidFill>
              </a:defRPr>
            </a:lvl1pPr>
          </a:lstStyle>
          <a:p>
            <a:fld id="{DD6CD327-7318-4751-BA24-A1FB7777200C}" type="slidenum">
              <a:rPr lang="en-US" smtClean="0"/>
              <a:pPr/>
              <a:t>‹#›</a:t>
            </a:fld>
            <a:endParaRPr lang="en-US"/>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7579" y="6356350"/>
            <a:ext cx="364952" cy="364952"/>
          </a:xfrm>
          <a:prstGeom prst="rect">
            <a:avLst/>
          </a:prstGeom>
        </p:spPr>
      </p:pic>
      <p:sp>
        <p:nvSpPr>
          <p:cNvPr id="7" name="Rectangle 6"/>
          <p:cNvSpPr/>
          <p:nvPr userDrawn="1"/>
        </p:nvSpPr>
        <p:spPr>
          <a:xfrm>
            <a:off x="1947268" y="6415801"/>
            <a:ext cx="1186543" cy="246221"/>
          </a:xfrm>
          <a:prstGeom prst="rect">
            <a:avLst/>
          </a:prstGeom>
        </p:spPr>
        <p:txBody>
          <a:bodyPr wrap="none">
            <a:spAutoFit/>
          </a:bodyPr>
          <a:lstStyle/>
          <a:p>
            <a:r>
              <a:rPr lang="en-US" sz="1000" b="0" dirty="0" smtClean="0">
                <a:solidFill>
                  <a:schemeClr val="bg1">
                    <a:lumMod val="75000"/>
                  </a:schemeClr>
                </a:solidFill>
              </a:rPr>
              <a:t>HII PROPRIETARY</a:t>
            </a:r>
            <a:endParaRPr lang="en-US" sz="1000" b="0" dirty="0">
              <a:solidFill>
                <a:schemeClr val="bg1">
                  <a:lumMod val="75000"/>
                </a:schemeClr>
              </a:solidFill>
            </a:endParaRPr>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03011" y="6356350"/>
            <a:ext cx="276198" cy="364952"/>
          </a:xfrm>
          <a:prstGeom prst="rect">
            <a:avLst/>
          </a:prstGeom>
        </p:spPr>
      </p:pic>
    </p:spTree>
    <p:extLst>
      <p:ext uri="{BB962C8B-B14F-4D97-AF65-F5344CB8AC3E}">
        <p14:creationId xmlns:p14="http://schemas.microsoft.com/office/powerpoint/2010/main" val="4897975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9" r:id="rId9"/>
    <p:sldLayoutId id="2147483692" r:id="rId10"/>
    <p:sldLayoutId id="2147483693" r:id="rId11"/>
    <p:sldLayoutId id="2147483694" r:id="rId12"/>
    <p:sldLayoutId id="2147483695" r:id="rId13"/>
    <p:sldLayoutId id="2147483696" r:id="rId14"/>
  </p:sldLayoutIdLst>
  <p:hf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8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gradFill>
            <a:gsLst>
              <a:gs pos="0">
                <a:srgbClr val="000000"/>
              </a:gs>
              <a:gs pos="100000">
                <a:srgbClr val="000000">
                  <a:alpha val="1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866768" y="1430100"/>
            <a:ext cx="8487032" cy="13255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66768" y="2977977"/>
            <a:ext cx="8487032" cy="300127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Click to edit Master subtitle style</a:t>
            </a:r>
          </a:p>
        </p:txBody>
      </p:sp>
      <p:sp>
        <p:nvSpPr>
          <p:cNvPr id="8" name="Rectangle 7"/>
          <p:cNvSpPr/>
          <p:nvPr userDrawn="1"/>
        </p:nvSpPr>
        <p:spPr>
          <a:xfrm>
            <a:off x="10167257" y="6415801"/>
            <a:ext cx="1186543" cy="246221"/>
          </a:xfrm>
          <a:prstGeom prst="rect">
            <a:avLst/>
          </a:prstGeom>
        </p:spPr>
        <p:txBody>
          <a:bodyPr wrap="none">
            <a:spAutoFit/>
          </a:bodyPr>
          <a:lstStyle/>
          <a:p>
            <a:pPr algn="r"/>
            <a:r>
              <a:rPr lang="en-US" sz="1000" b="0" dirty="0" smtClean="0">
                <a:solidFill>
                  <a:schemeClr val="bg1">
                    <a:lumMod val="50000"/>
                  </a:schemeClr>
                </a:solidFill>
              </a:rPr>
              <a:t>HII PROPRIETARY</a:t>
            </a:r>
            <a:endParaRPr lang="en-US" sz="1000" b="0" dirty="0">
              <a:solidFill>
                <a:schemeClr val="bg1">
                  <a:lumMod val="50000"/>
                </a:schemeClr>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1430100"/>
            <a:ext cx="1325563" cy="1325563"/>
          </a:xfrm>
          <a:prstGeom prst="rect">
            <a:avLst/>
          </a:prstGeom>
        </p:spPr>
      </p:pic>
      <p:cxnSp>
        <p:nvCxnSpPr>
          <p:cNvPr id="16" name="Straight Connector 15"/>
          <p:cNvCxnSpPr/>
          <p:nvPr userDrawn="1"/>
        </p:nvCxnSpPr>
        <p:spPr>
          <a:xfrm>
            <a:off x="838200" y="114917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496065" y="1430100"/>
            <a:ext cx="0" cy="4549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496065" y="470498"/>
            <a:ext cx="0" cy="4191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9384" y="2977977"/>
            <a:ext cx="1003194" cy="1325563"/>
          </a:xfrm>
          <a:prstGeom prst="rect">
            <a:avLst/>
          </a:prstGeom>
        </p:spPr>
      </p:pic>
    </p:spTree>
    <p:extLst>
      <p:ext uri="{BB962C8B-B14F-4D97-AF65-F5344CB8AC3E}">
        <p14:creationId xmlns:p14="http://schemas.microsoft.com/office/powerpoint/2010/main" val="46410108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supplier.huntingtoningalls.com/sourcing/form/"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mailto:SPARS@hii-nns.com"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9.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2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25.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29.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3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33.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3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3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39.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hyperlink" Target="mailto:Exostar@hii-nns.com" TargetMode="Externa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4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4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45.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47.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49.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5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55.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57.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59.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pars.huntingtoningalls.com/ngcspars/Auth"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61.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63.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65.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spars@hii-nns.com"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xml"/><Relationship Id="rId1" Type="http://schemas.openxmlformats.org/officeDocument/2006/relationships/themeOverride" Target="../theme/themeOverride2.xml"/><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 Shipbuilding Partners and Suppliers</a:t>
            </a:r>
            <a:endParaRPr lang="en-US" dirty="0"/>
          </a:p>
        </p:txBody>
      </p:sp>
      <p:sp>
        <p:nvSpPr>
          <p:cNvPr id="3" name="Content Placeholder 2"/>
          <p:cNvSpPr>
            <a:spLocks noGrp="1"/>
          </p:cNvSpPr>
          <p:nvPr>
            <p:ph idx="1"/>
          </p:nvPr>
        </p:nvSpPr>
        <p:spPr/>
        <p:txBody>
          <a:bodyPr>
            <a:normAutofit/>
          </a:bodyPr>
          <a:lstStyle/>
          <a:p>
            <a:r>
              <a:rPr lang="en-US" dirty="0" smtClean="0"/>
              <a:t>Software Submittals – Submitting Electronic Technical Documentation</a:t>
            </a:r>
          </a:p>
          <a:p>
            <a:endParaRPr lang="en-US" dirty="0"/>
          </a:p>
          <a:p>
            <a:r>
              <a:rPr lang="en-US" dirty="0" smtClean="0"/>
              <a:t>Newport News Shipbuilding</a:t>
            </a:r>
          </a:p>
          <a:p>
            <a:endParaRPr lang="en-US" dirty="0"/>
          </a:p>
          <a:p>
            <a:endParaRPr lang="en-US" dirty="0"/>
          </a:p>
        </p:txBody>
      </p:sp>
    </p:spTree>
    <p:extLst>
      <p:ext uri="{BB962C8B-B14F-4D97-AF65-F5344CB8AC3E}">
        <p14:creationId xmlns:p14="http://schemas.microsoft.com/office/powerpoint/2010/main" val="22003642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Submittals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solidFill>
                  <a:schemeClr val="tx1"/>
                </a:solidFill>
              </a:rPr>
              <a:t>For all contracts to submit a deviation/departure from spec or clarifications and questions of weld/cast repairs and markings or as directed by applicable Coded Notes:</a:t>
            </a:r>
          </a:p>
          <a:p>
            <a:pPr lvl="1"/>
            <a:r>
              <a:rPr lang="en-US" dirty="0" smtClean="0">
                <a:solidFill>
                  <a:schemeClr val="tx1"/>
                </a:solidFill>
              </a:rPr>
              <a:t>Vendor Quote (VQ) – Specific for questions or requests on request for quotes (RFQs)</a:t>
            </a:r>
          </a:p>
          <a:p>
            <a:pPr lvl="1"/>
            <a:r>
              <a:rPr lang="en-US" dirty="0" smtClean="0">
                <a:solidFill>
                  <a:schemeClr val="tx1"/>
                </a:solidFill>
              </a:rPr>
              <a:t>Vendor Information Request (VIR) – Specific for questions or requests on purchase orders (POs)</a:t>
            </a:r>
          </a:p>
          <a:p>
            <a:pPr lvl="1"/>
            <a:r>
              <a:rPr lang="en-US" dirty="0">
                <a:solidFill>
                  <a:schemeClr val="tx1"/>
                </a:solidFill>
              </a:rPr>
              <a:t>Purchase Order Refresh Action (PORA</a:t>
            </a:r>
            <a:r>
              <a:rPr lang="en-US" dirty="0" smtClean="0">
                <a:solidFill>
                  <a:schemeClr val="tx1"/>
                </a:solidFill>
              </a:rPr>
              <a:t>)</a:t>
            </a:r>
          </a:p>
          <a:p>
            <a:pPr lvl="1"/>
            <a:endParaRPr lang="en-US" dirty="0" smtClean="0">
              <a:solidFill>
                <a:schemeClr val="tx1"/>
              </a:solidFill>
            </a:endParaRPr>
          </a:p>
          <a:p>
            <a:r>
              <a:rPr lang="en-US" u="sng" dirty="0" smtClean="0">
                <a:solidFill>
                  <a:schemeClr val="tx1"/>
                </a:solidFill>
              </a:rPr>
              <a:t>For carrier and non-Virginia Class Submarines (VCS) submittals</a:t>
            </a:r>
            <a:r>
              <a:rPr lang="en-US" dirty="0" smtClean="0">
                <a:solidFill>
                  <a:schemeClr val="tx1"/>
                </a:solidFill>
              </a:rPr>
              <a:t>, the user selects “Create a non-VCS form”.</a:t>
            </a:r>
          </a:p>
          <a:p>
            <a:endParaRPr lang="en-US" dirty="0">
              <a:solidFill>
                <a:schemeClr val="tx1"/>
              </a:solidFill>
            </a:endParaRPr>
          </a:p>
          <a:p>
            <a:r>
              <a:rPr lang="en-US" u="sng" dirty="0" smtClean="0">
                <a:solidFill>
                  <a:schemeClr val="tx1"/>
                </a:solidFill>
              </a:rPr>
              <a:t>For Virginia Class Submarines (VCS) submittals only</a:t>
            </a:r>
            <a:r>
              <a:rPr lang="en-US" dirty="0" smtClean="0">
                <a:solidFill>
                  <a:schemeClr val="tx1"/>
                </a:solidFill>
              </a:rPr>
              <a:t>, the user selects either of two forms, depending on need:</a:t>
            </a:r>
          </a:p>
          <a:p>
            <a:pPr lvl="1"/>
            <a:r>
              <a:rPr lang="en-US" dirty="0" smtClean="0">
                <a:solidFill>
                  <a:schemeClr val="tx1"/>
                </a:solidFill>
              </a:rPr>
              <a:t>Vendor Drawing for Engineering Review (VDER)</a:t>
            </a:r>
          </a:p>
          <a:p>
            <a:pPr lvl="1"/>
            <a:r>
              <a:rPr lang="en-US" dirty="0" smtClean="0">
                <a:solidFill>
                  <a:schemeClr val="tx1"/>
                </a:solidFill>
              </a:rPr>
              <a:t>Vendor Procedure Approval/Review (VPAR) </a:t>
            </a:r>
          </a:p>
          <a:p>
            <a:endParaRPr lang="en-US" dirty="0"/>
          </a:p>
        </p:txBody>
      </p:sp>
      <p:sp>
        <p:nvSpPr>
          <p:cNvPr id="4" name="Slide Number Placeholder 3"/>
          <p:cNvSpPr>
            <a:spLocks noGrp="1"/>
          </p:cNvSpPr>
          <p:nvPr>
            <p:ph type="sldNum" sz="quarter" idx="4"/>
          </p:nvPr>
        </p:nvSpPr>
        <p:spPr/>
        <p:txBody>
          <a:bodyPr/>
          <a:lstStyle/>
          <a:p>
            <a:fld id="{DD6CD327-7318-4751-BA24-A1FB7777200C}" type="slidenum">
              <a:rPr lang="en-US" smtClean="0"/>
              <a:pPr/>
              <a:t>10</a:t>
            </a:fld>
            <a:endParaRPr lang="en-US"/>
          </a:p>
        </p:txBody>
      </p:sp>
    </p:spTree>
    <p:extLst>
      <p:ext uri="{BB962C8B-B14F-4D97-AF65-F5344CB8AC3E}">
        <p14:creationId xmlns:p14="http://schemas.microsoft.com/office/powerpoint/2010/main" val="801551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a Submittal</a:t>
            </a:r>
            <a:endParaRPr lang="en-US" dirty="0"/>
          </a:p>
        </p:txBody>
      </p:sp>
      <p:sp>
        <p:nvSpPr>
          <p:cNvPr id="3" name="Content Placeholder 2"/>
          <p:cNvSpPr>
            <a:spLocks noGrp="1"/>
          </p:cNvSpPr>
          <p:nvPr>
            <p:ph idx="1"/>
          </p:nvPr>
        </p:nvSpPr>
        <p:spPr>
          <a:xfrm>
            <a:off x="712690" y="1552002"/>
            <a:ext cx="10515600" cy="4351338"/>
          </a:xfrm>
        </p:spPr>
        <p:txBody>
          <a:bodyPr/>
          <a:lstStyle/>
          <a:p>
            <a:pPr marL="0" indent="0">
              <a:buNone/>
            </a:pPr>
            <a:r>
              <a:rPr lang="en-US" dirty="0" smtClean="0">
                <a:solidFill>
                  <a:schemeClr val="tx1"/>
                </a:solidFill>
              </a:rPr>
              <a:t>When the user selects </a:t>
            </a:r>
            <a:r>
              <a:rPr lang="en-US" i="1" dirty="0" smtClean="0">
                <a:solidFill>
                  <a:schemeClr val="tx1"/>
                </a:solidFill>
              </a:rPr>
              <a:t>“</a:t>
            </a:r>
            <a:r>
              <a:rPr lang="en-US" dirty="0" smtClean="0">
                <a:solidFill>
                  <a:schemeClr val="tx1"/>
                </a:solidFill>
              </a:rPr>
              <a:t>Create” on the </a:t>
            </a:r>
            <a:r>
              <a:rPr lang="en-US" b="1" dirty="0" smtClean="0">
                <a:solidFill>
                  <a:schemeClr val="tx1"/>
                </a:solidFill>
              </a:rPr>
              <a:t>Active Forms</a:t>
            </a:r>
            <a:r>
              <a:rPr lang="en-US" dirty="0" smtClean="0">
                <a:solidFill>
                  <a:schemeClr val="tx1"/>
                </a:solidFill>
              </a:rPr>
              <a:t> screen, they are taken to a selection screen to then pick the type of software submittal.</a:t>
            </a:r>
          </a:p>
          <a:p>
            <a:endParaRPr lang="en-US" dirty="0"/>
          </a:p>
        </p:txBody>
      </p:sp>
      <p:pic>
        <p:nvPicPr>
          <p:cNvPr id="24" name="Picture 23"/>
          <p:cNvPicPr>
            <a:picLocks noChangeAspect="1"/>
          </p:cNvPicPr>
          <p:nvPr/>
        </p:nvPicPr>
        <p:blipFill>
          <a:blip r:embed="rId4"/>
          <a:stretch>
            <a:fillRect/>
          </a:stretch>
        </p:blipFill>
        <p:spPr>
          <a:xfrm>
            <a:off x="319973" y="2971800"/>
            <a:ext cx="6448425" cy="2743200"/>
          </a:xfrm>
          <a:prstGeom prst="rect">
            <a:avLst/>
          </a:prstGeom>
        </p:spPr>
      </p:pic>
      <p:pic>
        <p:nvPicPr>
          <p:cNvPr id="25" name="Picture 24"/>
          <p:cNvPicPr>
            <a:picLocks noChangeAspect="1"/>
          </p:cNvPicPr>
          <p:nvPr/>
        </p:nvPicPr>
        <p:blipFill>
          <a:blip r:embed="rId5"/>
          <a:stretch>
            <a:fillRect/>
          </a:stretch>
        </p:blipFill>
        <p:spPr>
          <a:xfrm>
            <a:off x="6749237" y="2400300"/>
            <a:ext cx="5200650" cy="4457700"/>
          </a:xfrm>
          <a:prstGeom prst="rect">
            <a:avLst/>
          </a:prstGeom>
        </p:spPr>
      </p:pic>
      <p:pic>
        <p:nvPicPr>
          <p:cNvPr id="26" name="Picture 25"/>
          <p:cNvPicPr>
            <a:picLocks noChangeAspect="1"/>
          </p:cNvPicPr>
          <p:nvPr/>
        </p:nvPicPr>
        <p:blipFill>
          <a:blip r:embed="rId6"/>
          <a:stretch>
            <a:fillRect/>
          </a:stretch>
        </p:blipFill>
        <p:spPr>
          <a:xfrm>
            <a:off x="5595274" y="5640350"/>
            <a:ext cx="1117694" cy="1217650"/>
          </a:xfrm>
          <a:prstGeom prst="rect">
            <a:avLst/>
          </a:prstGeom>
        </p:spPr>
      </p:pic>
    </p:spTree>
    <p:custDataLst>
      <p:tags r:id="rId1"/>
    </p:custDataLst>
    <p:extLst>
      <p:ext uri="{BB962C8B-B14F-4D97-AF65-F5344CB8AC3E}">
        <p14:creationId xmlns:p14="http://schemas.microsoft.com/office/powerpoint/2010/main" val="284034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Hardcopy Submittals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solidFill>
                  <a:schemeClr val="tx1"/>
                </a:solidFill>
              </a:rPr>
              <a:t>All </a:t>
            </a:r>
            <a:r>
              <a:rPr lang="en-US" sz="2000" dirty="0" smtClean="0">
                <a:solidFill>
                  <a:schemeClr val="tx1"/>
                </a:solidFill>
              </a:rPr>
              <a:t>Service and Non-Material </a:t>
            </a:r>
            <a:r>
              <a:rPr lang="en-US" sz="2000" dirty="0">
                <a:solidFill>
                  <a:schemeClr val="tx1"/>
                </a:solidFill>
              </a:rPr>
              <a:t>Number submittals will need to be </a:t>
            </a:r>
            <a:r>
              <a:rPr lang="en-US" sz="2000" dirty="0" smtClean="0">
                <a:solidFill>
                  <a:schemeClr val="tx1"/>
                </a:solidFill>
              </a:rPr>
              <a:t>submitted through mailed </a:t>
            </a:r>
            <a:r>
              <a:rPr lang="en-US" sz="2000" dirty="0">
                <a:solidFill>
                  <a:schemeClr val="tx1"/>
                </a:solidFill>
              </a:rPr>
              <a:t>hard copy to the below address: </a:t>
            </a:r>
          </a:p>
          <a:p>
            <a:pPr marL="0" indent="0" algn="ctr">
              <a:buNone/>
            </a:pPr>
            <a:endParaRPr lang="en-US" sz="2000" dirty="0" smtClean="0">
              <a:solidFill>
                <a:schemeClr val="tx1"/>
              </a:solidFill>
            </a:endParaRPr>
          </a:p>
          <a:p>
            <a:pPr marL="0" indent="0" algn="ctr">
              <a:buNone/>
            </a:pPr>
            <a:r>
              <a:rPr lang="en-US" sz="2000" dirty="0" smtClean="0">
                <a:solidFill>
                  <a:schemeClr val="tx1"/>
                </a:solidFill>
              </a:rPr>
              <a:t>Newport </a:t>
            </a:r>
            <a:r>
              <a:rPr lang="en-US" sz="2000" dirty="0">
                <a:solidFill>
                  <a:schemeClr val="tx1"/>
                </a:solidFill>
              </a:rPr>
              <a:t>News Shipbuilding </a:t>
            </a:r>
            <a:br>
              <a:rPr lang="en-US" sz="2000" dirty="0">
                <a:solidFill>
                  <a:schemeClr val="tx1"/>
                </a:solidFill>
              </a:rPr>
            </a:br>
            <a:r>
              <a:rPr lang="en-US" sz="2000" dirty="0">
                <a:solidFill>
                  <a:schemeClr val="tx1"/>
                </a:solidFill>
              </a:rPr>
              <a:t>4101 Washington Ave. </a:t>
            </a:r>
            <a:br>
              <a:rPr lang="en-US" sz="2000" dirty="0">
                <a:solidFill>
                  <a:schemeClr val="tx1"/>
                </a:solidFill>
              </a:rPr>
            </a:br>
            <a:r>
              <a:rPr lang="en-US" sz="2000" dirty="0">
                <a:solidFill>
                  <a:schemeClr val="tx1"/>
                </a:solidFill>
              </a:rPr>
              <a:t>Newport News, VA 23607 </a:t>
            </a:r>
            <a:br>
              <a:rPr lang="en-US" sz="2000" dirty="0">
                <a:solidFill>
                  <a:schemeClr val="tx1"/>
                </a:solidFill>
              </a:rPr>
            </a:br>
            <a:r>
              <a:rPr lang="en-US" sz="2000" dirty="0">
                <a:solidFill>
                  <a:schemeClr val="tx1"/>
                </a:solidFill>
              </a:rPr>
              <a:t>Attn: </a:t>
            </a:r>
            <a:r>
              <a:rPr lang="en-US" sz="2000" dirty="0" smtClean="0">
                <a:solidFill>
                  <a:schemeClr val="tx1"/>
                </a:solidFill>
              </a:rPr>
              <a:t>E68 </a:t>
            </a:r>
            <a:r>
              <a:rPr lang="en-US" sz="2000" dirty="0">
                <a:solidFill>
                  <a:schemeClr val="tx1"/>
                </a:solidFill>
              </a:rPr>
              <a:t>Software Coordinator </a:t>
            </a:r>
            <a:br>
              <a:rPr lang="en-US" sz="2000" dirty="0">
                <a:solidFill>
                  <a:schemeClr val="tx1"/>
                </a:solidFill>
              </a:rPr>
            </a:br>
            <a:r>
              <a:rPr lang="en-US" sz="2000" dirty="0" smtClean="0">
                <a:solidFill>
                  <a:schemeClr val="tx1"/>
                </a:solidFill>
              </a:rPr>
              <a:t>Bldg. 902-2 </a:t>
            </a:r>
          </a:p>
          <a:p>
            <a:endParaRPr lang="en-US" sz="2000" dirty="0" smtClean="0">
              <a:solidFill>
                <a:schemeClr val="tx1"/>
              </a:solidFill>
            </a:endParaRPr>
          </a:p>
          <a:p>
            <a:pPr marL="0" indent="0">
              <a:buNone/>
            </a:pPr>
            <a:r>
              <a:rPr lang="en-US" sz="2000" dirty="0" smtClean="0">
                <a:solidFill>
                  <a:schemeClr val="tx1"/>
                </a:solidFill>
              </a:rPr>
              <a:t>This is completed via Form NN3409, Vendor Information Request.  A copy can be found on the external Supplier website </a:t>
            </a:r>
            <a:r>
              <a:rPr lang="en-US" sz="2000" dirty="0">
                <a:solidFill>
                  <a:schemeClr val="tx1"/>
                </a:solidFill>
              </a:rPr>
              <a:t>at </a:t>
            </a:r>
            <a:r>
              <a:rPr lang="en-US" sz="2000" dirty="0">
                <a:solidFill>
                  <a:schemeClr val="tx1"/>
                </a:solidFill>
                <a:hlinkClick r:id="rId3"/>
              </a:rPr>
              <a:t>Forms - Newport News Shipbuilding Supply Chain Procurement (</a:t>
            </a:r>
            <a:r>
              <a:rPr lang="en-US" sz="2000" dirty="0" smtClean="0">
                <a:solidFill>
                  <a:schemeClr val="tx1"/>
                </a:solidFill>
                <a:hlinkClick r:id="rId3"/>
              </a:rPr>
              <a:t>huntingtoningalls.com)</a:t>
            </a:r>
            <a:r>
              <a:rPr lang="en-US" sz="2000" dirty="0" smtClean="0">
                <a:solidFill>
                  <a:schemeClr val="tx1"/>
                </a:solidFill>
              </a:rPr>
              <a:t>.</a:t>
            </a:r>
            <a:endParaRPr lang="en-US" sz="2000" dirty="0" smtClean="0">
              <a:solidFill>
                <a:schemeClr val="tx1"/>
              </a:solidFill>
              <a:hlinkClick r:id="rId3"/>
            </a:endParaRPr>
          </a:p>
          <a:p>
            <a:pPr marL="0" indent="0">
              <a:buNone/>
            </a:pPr>
            <a:endParaRPr lang="en-US" sz="2000" dirty="0"/>
          </a:p>
        </p:txBody>
      </p:sp>
      <p:sp>
        <p:nvSpPr>
          <p:cNvPr id="4" name="Slide Number Placeholder 3"/>
          <p:cNvSpPr>
            <a:spLocks noGrp="1"/>
          </p:cNvSpPr>
          <p:nvPr>
            <p:ph type="sldNum" sz="quarter" idx="4"/>
          </p:nvPr>
        </p:nvSpPr>
        <p:spPr/>
        <p:txBody>
          <a:bodyPr/>
          <a:lstStyle/>
          <a:p>
            <a:fld id="{DD6CD327-7318-4751-BA24-A1FB7777200C}" type="slidenum">
              <a:rPr lang="en-US" smtClean="0"/>
              <a:pPr/>
              <a:t>12</a:t>
            </a:fld>
            <a:endParaRPr lang="en-US"/>
          </a:p>
        </p:txBody>
      </p:sp>
    </p:spTree>
    <p:extLst>
      <p:ext uri="{BB962C8B-B14F-4D97-AF65-F5344CB8AC3E}">
        <p14:creationId xmlns:p14="http://schemas.microsoft.com/office/powerpoint/2010/main" val="4200456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Vendor Quote (VQ) Submittal</a:t>
            </a:r>
            <a:endParaRPr lang="en-US" dirty="0"/>
          </a:p>
        </p:txBody>
      </p:sp>
      <p:sp>
        <p:nvSpPr>
          <p:cNvPr id="4" name="Content Placeholder 3"/>
          <p:cNvSpPr>
            <a:spLocks noGrp="1"/>
          </p:cNvSpPr>
          <p:nvPr>
            <p:ph sz="half" idx="4294967295"/>
          </p:nvPr>
        </p:nvSpPr>
        <p:spPr>
          <a:xfrm>
            <a:off x="838200" y="1764972"/>
            <a:ext cx="5069541" cy="3431740"/>
          </a:xfrm>
        </p:spPr>
        <p:txBody>
          <a:bodyPr>
            <a:normAutofit/>
          </a:bodyPr>
          <a:lstStyle/>
          <a:p>
            <a:r>
              <a:rPr lang="en-US" sz="1800" dirty="0" smtClean="0">
                <a:solidFill>
                  <a:schemeClr val="tx1"/>
                </a:solidFill>
                <a:latin typeface="+mj-lt"/>
              </a:rPr>
              <a:t>The </a:t>
            </a:r>
            <a:r>
              <a:rPr lang="en-US" sz="1800" dirty="0">
                <a:solidFill>
                  <a:schemeClr val="tx1"/>
                </a:solidFill>
                <a:latin typeface="+mj-lt"/>
              </a:rPr>
              <a:t>fields in </a:t>
            </a:r>
            <a:r>
              <a:rPr lang="en-US" sz="1800" dirty="0">
                <a:solidFill>
                  <a:srgbClr val="FF0000"/>
                </a:solidFill>
                <a:latin typeface="+mj-lt"/>
              </a:rPr>
              <a:t>red</a:t>
            </a:r>
            <a:r>
              <a:rPr lang="en-US" sz="1800" dirty="0">
                <a:solidFill>
                  <a:schemeClr val="tx1"/>
                </a:solidFill>
                <a:latin typeface="+mj-lt"/>
              </a:rPr>
              <a:t> </a:t>
            </a:r>
            <a:r>
              <a:rPr lang="en-US" sz="1800" dirty="0" smtClean="0">
                <a:solidFill>
                  <a:schemeClr val="tx1"/>
                </a:solidFill>
                <a:latin typeface="+mj-lt"/>
              </a:rPr>
              <a:t>indicate required fields; for a VQ:</a:t>
            </a:r>
          </a:p>
          <a:p>
            <a:pPr lvl="1"/>
            <a:r>
              <a:rPr lang="en-US" sz="1400" dirty="0" smtClean="0">
                <a:solidFill>
                  <a:schemeClr val="tx1"/>
                </a:solidFill>
                <a:latin typeface="+mj-lt"/>
              </a:rPr>
              <a:t>PO number is the RFQ number</a:t>
            </a:r>
          </a:p>
          <a:p>
            <a:pPr lvl="1"/>
            <a:r>
              <a:rPr lang="en-US" sz="1400" dirty="0" smtClean="0">
                <a:solidFill>
                  <a:schemeClr val="tx1"/>
                </a:solidFill>
                <a:latin typeface="+mj-lt"/>
              </a:rPr>
              <a:t>PO item is the line item on the RFQ</a:t>
            </a:r>
          </a:p>
          <a:p>
            <a:pPr lvl="1"/>
            <a:r>
              <a:rPr lang="en-US" sz="1400" dirty="0" smtClean="0">
                <a:solidFill>
                  <a:schemeClr val="tx1"/>
                </a:solidFill>
                <a:latin typeface="+mj-lt"/>
              </a:rPr>
              <a:t>Material Number and Material Revision are as shown on the RFQ</a:t>
            </a:r>
          </a:p>
          <a:p>
            <a:pPr lvl="1"/>
            <a:endParaRPr lang="en-US" sz="1400" dirty="0">
              <a:latin typeface="+mj-lt"/>
            </a:endParaRPr>
          </a:p>
          <a:p>
            <a:endParaRPr lang="en-US" dirty="0" smtClean="0">
              <a:latin typeface="+mj-lt"/>
            </a:endParaRPr>
          </a:p>
        </p:txBody>
      </p:sp>
      <p:pic>
        <p:nvPicPr>
          <p:cNvPr id="21" name="Picture 20"/>
          <p:cNvPicPr>
            <a:picLocks noChangeAspect="1"/>
          </p:cNvPicPr>
          <p:nvPr/>
        </p:nvPicPr>
        <p:blipFill>
          <a:blip r:embed="rId4"/>
          <a:stretch>
            <a:fillRect/>
          </a:stretch>
        </p:blipFill>
        <p:spPr>
          <a:xfrm>
            <a:off x="1244132" y="3845285"/>
            <a:ext cx="4257675" cy="1466850"/>
          </a:xfrm>
          <a:prstGeom prst="rect">
            <a:avLst/>
          </a:prstGeom>
        </p:spPr>
      </p:pic>
      <p:pic>
        <p:nvPicPr>
          <p:cNvPr id="23" name="Picture 22"/>
          <p:cNvPicPr>
            <a:picLocks noChangeAspect="1"/>
          </p:cNvPicPr>
          <p:nvPr/>
        </p:nvPicPr>
        <p:blipFill>
          <a:blip r:embed="rId5"/>
          <a:stretch>
            <a:fillRect/>
          </a:stretch>
        </p:blipFill>
        <p:spPr>
          <a:xfrm>
            <a:off x="6015037" y="1976437"/>
            <a:ext cx="5686425" cy="4257675"/>
          </a:xfrm>
          <a:prstGeom prst="rect">
            <a:avLst/>
          </a:prstGeom>
        </p:spPr>
      </p:pic>
    </p:spTree>
    <p:custDataLst>
      <p:tags r:id="rId1"/>
    </p:custDataLst>
    <p:extLst>
      <p:ext uri="{BB962C8B-B14F-4D97-AF65-F5344CB8AC3E}">
        <p14:creationId xmlns:p14="http://schemas.microsoft.com/office/powerpoint/2010/main" val="2553561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Vendor Information Request (VIR) Submittal</a:t>
            </a:r>
            <a:endParaRPr lang="en-US" dirty="0"/>
          </a:p>
        </p:txBody>
      </p:sp>
      <p:sp>
        <p:nvSpPr>
          <p:cNvPr id="3" name="Content Placeholder 2"/>
          <p:cNvSpPr>
            <a:spLocks noGrp="1"/>
          </p:cNvSpPr>
          <p:nvPr>
            <p:ph idx="1"/>
          </p:nvPr>
        </p:nvSpPr>
        <p:spPr>
          <a:xfrm>
            <a:off x="838200" y="1686477"/>
            <a:ext cx="4957482" cy="4351338"/>
          </a:xfrm>
        </p:spPr>
        <p:txBody>
          <a:bodyPr>
            <a:normAutofit/>
          </a:bodyPr>
          <a:lstStyle/>
          <a:p>
            <a:r>
              <a:rPr lang="en-US" dirty="0" smtClean="0">
                <a:latin typeface="+mj-lt"/>
              </a:rPr>
              <a:t>The fields in </a:t>
            </a:r>
            <a:r>
              <a:rPr lang="en-US" dirty="0" smtClean="0">
                <a:solidFill>
                  <a:srgbClr val="FF0000"/>
                </a:solidFill>
                <a:latin typeface="+mj-lt"/>
              </a:rPr>
              <a:t>red</a:t>
            </a:r>
            <a:r>
              <a:rPr lang="en-US" dirty="0" smtClean="0">
                <a:latin typeface="+mj-lt"/>
              </a:rPr>
              <a:t> indicate  required fields for a VIR.</a:t>
            </a:r>
          </a:p>
          <a:p>
            <a:r>
              <a:rPr lang="en-US" dirty="0" smtClean="0">
                <a:latin typeface="+mj-lt"/>
              </a:rPr>
              <a:t>If you have questions on how to submit or issues submitting, contact </a:t>
            </a:r>
            <a:r>
              <a:rPr lang="en-US" dirty="0" smtClean="0">
                <a:latin typeface="+mj-lt"/>
                <a:hlinkClick r:id="rId4"/>
              </a:rPr>
              <a:t>SPARS@hii-nns.com</a:t>
            </a:r>
            <a:r>
              <a:rPr lang="en-US" dirty="0" smtClean="0">
                <a:latin typeface="+mj-lt"/>
              </a:rPr>
              <a:t>.</a:t>
            </a:r>
          </a:p>
          <a:p>
            <a:r>
              <a:rPr lang="en-US" dirty="0" smtClean="0">
                <a:latin typeface="+mj-lt"/>
              </a:rPr>
              <a:t>SPARS will </a:t>
            </a:r>
            <a:r>
              <a:rPr lang="en-US" u="sng" dirty="0" smtClean="0">
                <a:latin typeface="+mj-lt"/>
              </a:rPr>
              <a:t>not</a:t>
            </a:r>
            <a:r>
              <a:rPr lang="en-US" dirty="0" smtClean="0">
                <a:latin typeface="+mj-lt"/>
              </a:rPr>
              <a:t> allow submission without these fields being populated and matching the PO information.</a:t>
            </a:r>
          </a:p>
          <a:p>
            <a:endParaRPr lang="en-US" dirty="0">
              <a:latin typeface="+mj-lt"/>
            </a:endParaRPr>
          </a:p>
        </p:txBody>
      </p:sp>
      <p:sp>
        <p:nvSpPr>
          <p:cNvPr id="5" name="Slide Number Placeholder 4"/>
          <p:cNvSpPr>
            <a:spLocks noGrp="1"/>
          </p:cNvSpPr>
          <p:nvPr>
            <p:ph type="sldNum" sz="quarter" idx="4"/>
          </p:nvPr>
        </p:nvSpPr>
        <p:spPr/>
        <p:txBody>
          <a:bodyPr/>
          <a:lstStyle/>
          <a:p>
            <a:fld id="{BE6D4B03-E339-4C9D-AC39-0BD7C921B5B0}" type="slidenum">
              <a:rPr lang="en-US" smtClean="0"/>
              <a:pPr/>
              <a:t>14</a:t>
            </a:fld>
            <a:endParaRPr lang="en-US"/>
          </a:p>
        </p:txBody>
      </p:sp>
      <p:pic>
        <p:nvPicPr>
          <p:cNvPr id="9" name="Picture 8"/>
          <p:cNvPicPr>
            <a:picLocks noChangeAspect="1"/>
          </p:cNvPicPr>
          <p:nvPr/>
        </p:nvPicPr>
        <p:blipFill>
          <a:blip r:embed="rId5"/>
          <a:stretch>
            <a:fillRect/>
          </a:stretch>
        </p:blipFill>
        <p:spPr>
          <a:xfrm>
            <a:off x="6800850" y="1104900"/>
            <a:ext cx="4076700" cy="247650"/>
          </a:xfrm>
          <a:prstGeom prst="rect">
            <a:avLst/>
          </a:prstGeom>
        </p:spPr>
      </p:pic>
      <p:pic>
        <p:nvPicPr>
          <p:cNvPr id="10" name="Picture 9"/>
          <p:cNvPicPr>
            <a:picLocks noChangeAspect="1"/>
          </p:cNvPicPr>
          <p:nvPr/>
        </p:nvPicPr>
        <p:blipFill>
          <a:blip r:embed="rId6"/>
          <a:stretch>
            <a:fillRect/>
          </a:stretch>
        </p:blipFill>
        <p:spPr>
          <a:xfrm>
            <a:off x="6319837" y="1495425"/>
            <a:ext cx="5286375" cy="5086350"/>
          </a:xfrm>
          <a:prstGeom prst="rect">
            <a:avLst/>
          </a:prstGeom>
        </p:spPr>
      </p:pic>
    </p:spTree>
    <p:custDataLst>
      <p:tags r:id="rId1"/>
    </p:custDataLst>
    <p:extLst>
      <p:ext uri="{BB962C8B-B14F-4D97-AF65-F5344CB8AC3E}">
        <p14:creationId xmlns:p14="http://schemas.microsoft.com/office/powerpoint/2010/main" val="3136975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Purchase Order Refresh Action (PORA) Submittal </a:t>
            </a:r>
            <a:endParaRPr lang="en-US" dirty="0"/>
          </a:p>
        </p:txBody>
      </p:sp>
      <p:pic>
        <p:nvPicPr>
          <p:cNvPr id="4" name="Picture 3"/>
          <p:cNvPicPr>
            <a:picLocks noChangeAspect="1"/>
          </p:cNvPicPr>
          <p:nvPr/>
        </p:nvPicPr>
        <p:blipFill>
          <a:blip r:embed="rId4"/>
          <a:stretch>
            <a:fillRect/>
          </a:stretch>
        </p:blipFill>
        <p:spPr>
          <a:xfrm>
            <a:off x="2252662" y="1514475"/>
            <a:ext cx="7781925" cy="4781550"/>
          </a:xfrm>
          <a:prstGeom prst="rect">
            <a:avLst/>
          </a:prstGeom>
        </p:spPr>
      </p:pic>
    </p:spTree>
    <p:custDataLst>
      <p:tags r:id="rId1"/>
    </p:custDataLst>
    <p:extLst>
      <p:ext uri="{BB962C8B-B14F-4D97-AF65-F5344CB8AC3E}">
        <p14:creationId xmlns:p14="http://schemas.microsoft.com/office/powerpoint/2010/main" val="1343266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normAutofit fontScale="90000"/>
          </a:bodyPr>
          <a:lstStyle/>
          <a:p>
            <a:r>
              <a:rPr lang="en-US" dirty="0" smtClean="0"/>
              <a:t>Forms for Carriers and Non-VCS Submarines</a:t>
            </a:r>
            <a:endParaRPr lang="en-US" dirty="0"/>
          </a:p>
        </p:txBody>
      </p:sp>
      <p:sp>
        <p:nvSpPr>
          <p:cNvPr id="13" name="Content Placeholder 2"/>
          <p:cNvSpPr>
            <a:spLocks noGrp="1"/>
          </p:cNvSpPr>
          <p:nvPr>
            <p:ph idx="1"/>
          </p:nvPr>
        </p:nvSpPr>
        <p:spPr/>
        <p:txBody>
          <a:bodyPr/>
          <a:lstStyle/>
          <a:p>
            <a:r>
              <a:rPr lang="en-US" dirty="0" smtClean="0">
                <a:solidFill>
                  <a:schemeClr val="tx1"/>
                </a:solidFill>
              </a:rPr>
              <a:t>A non-VCS submittal form is for Carriers and Non-Virginia Class Submarines </a:t>
            </a:r>
            <a:r>
              <a:rPr lang="en-US" b="1" u="sng" dirty="0" smtClean="0">
                <a:solidFill>
                  <a:schemeClr val="tx1"/>
                </a:solidFill>
              </a:rPr>
              <a:t>ONLY</a:t>
            </a:r>
            <a:r>
              <a:rPr lang="en-US" dirty="0" smtClean="0">
                <a:solidFill>
                  <a:schemeClr val="tx1"/>
                </a:solidFill>
              </a:rPr>
              <a:t> to request the below:</a:t>
            </a:r>
          </a:p>
          <a:p>
            <a:pPr lvl="1"/>
            <a:r>
              <a:rPr lang="en-US" dirty="0">
                <a:solidFill>
                  <a:schemeClr val="tx1"/>
                </a:solidFill>
              </a:rPr>
              <a:t>Drawings</a:t>
            </a:r>
          </a:p>
          <a:p>
            <a:pPr lvl="1"/>
            <a:r>
              <a:rPr lang="en-US" dirty="0">
                <a:solidFill>
                  <a:schemeClr val="tx1"/>
                </a:solidFill>
              </a:rPr>
              <a:t>Non-Destructive Testing procedures</a:t>
            </a:r>
          </a:p>
          <a:p>
            <a:pPr lvl="1"/>
            <a:r>
              <a:rPr lang="en-US" dirty="0" smtClean="0">
                <a:solidFill>
                  <a:schemeClr val="tx1"/>
                </a:solidFill>
              </a:rPr>
              <a:t>Qualification Tests</a:t>
            </a:r>
            <a:endParaRPr lang="en-US" dirty="0">
              <a:solidFill>
                <a:schemeClr val="tx1"/>
              </a:solidFill>
            </a:endParaRPr>
          </a:p>
          <a:p>
            <a:pPr lvl="1"/>
            <a:r>
              <a:rPr lang="en-US" dirty="0">
                <a:solidFill>
                  <a:schemeClr val="tx1"/>
                </a:solidFill>
              </a:rPr>
              <a:t>Report/Procedure including but not limited </a:t>
            </a:r>
            <a:r>
              <a:rPr lang="en-US" dirty="0" smtClean="0">
                <a:solidFill>
                  <a:schemeClr val="tx1"/>
                </a:solidFill>
              </a:rPr>
              <a:t>                                                                          to </a:t>
            </a:r>
            <a:r>
              <a:rPr lang="en-US" dirty="0">
                <a:solidFill>
                  <a:schemeClr val="tx1"/>
                </a:solidFill>
              </a:rPr>
              <a:t>Shock and Vibration</a:t>
            </a:r>
          </a:p>
          <a:p>
            <a:pPr lvl="1"/>
            <a:r>
              <a:rPr lang="en-US" dirty="0" smtClean="0">
                <a:solidFill>
                  <a:schemeClr val="tx1"/>
                </a:solidFill>
              </a:rPr>
              <a:t>Technical </a:t>
            </a:r>
            <a:r>
              <a:rPr lang="en-US" dirty="0">
                <a:solidFill>
                  <a:schemeClr val="tx1"/>
                </a:solidFill>
              </a:rPr>
              <a:t>Data</a:t>
            </a:r>
          </a:p>
          <a:p>
            <a:pPr lvl="1"/>
            <a:r>
              <a:rPr lang="en-US" dirty="0">
                <a:solidFill>
                  <a:schemeClr val="tx1"/>
                </a:solidFill>
              </a:rPr>
              <a:t>Technical Manuals</a:t>
            </a:r>
          </a:p>
          <a:p>
            <a:pPr lvl="1"/>
            <a:r>
              <a:rPr lang="en-US" dirty="0" smtClean="0">
                <a:solidFill>
                  <a:schemeClr val="tx1"/>
                </a:solidFill>
              </a:rPr>
              <a:t>Welding/Brazing procedures</a:t>
            </a:r>
          </a:p>
          <a:p>
            <a:pPr lvl="1"/>
            <a:r>
              <a:rPr lang="en-US" dirty="0" smtClean="0">
                <a:solidFill>
                  <a:schemeClr val="tx1"/>
                </a:solidFill>
              </a:rPr>
              <a:t>Other</a:t>
            </a:r>
          </a:p>
        </p:txBody>
      </p:sp>
      <p:pic>
        <p:nvPicPr>
          <p:cNvPr id="2" name="Picture 1"/>
          <p:cNvPicPr>
            <a:picLocks noChangeAspect="1"/>
          </p:cNvPicPr>
          <p:nvPr/>
        </p:nvPicPr>
        <p:blipFill>
          <a:blip r:embed="rId4"/>
          <a:stretch>
            <a:fillRect/>
          </a:stretch>
        </p:blipFill>
        <p:spPr>
          <a:xfrm>
            <a:off x="7234237" y="2962275"/>
            <a:ext cx="4257675" cy="1809750"/>
          </a:xfrm>
          <a:prstGeom prst="rect">
            <a:avLst/>
          </a:prstGeom>
        </p:spPr>
      </p:pic>
    </p:spTree>
    <p:custDataLst>
      <p:tags r:id="rId1"/>
    </p:custDataLst>
    <p:extLst>
      <p:ext uri="{BB962C8B-B14F-4D97-AF65-F5344CB8AC3E}">
        <p14:creationId xmlns:p14="http://schemas.microsoft.com/office/powerpoint/2010/main" val="182290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Forms for Virginia Class Submarines (VCS)</a:t>
            </a:r>
            <a:endParaRPr lang="en-US" dirty="0"/>
          </a:p>
        </p:txBody>
      </p:sp>
      <p:sp>
        <p:nvSpPr>
          <p:cNvPr id="3" name="Content Placeholder 2"/>
          <p:cNvSpPr>
            <a:spLocks noGrp="1"/>
          </p:cNvSpPr>
          <p:nvPr>
            <p:ph idx="1"/>
          </p:nvPr>
        </p:nvSpPr>
        <p:spPr/>
        <p:txBody>
          <a:bodyPr/>
          <a:lstStyle/>
          <a:p>
            <a:r>
              <a:rPr lang="en-US" dirty="0" smtClean="0">
                <a:solidFill>
                  <a:schemeClr val="tx1"/>
                </a:solidFill>
              </a:rPr>
              <a:t>The following form submissions are for Virginia Class Submarine (VCS) </a:t>
            </a:r>
            <a:r>
              <a:rPr lang="en-US" b="1" u="sng" dirty="0" smtClean="0">
                <a:solidFill>
                  <a:schemeClr val="tx1"/>
                </a:solidFill>
              </a:rPr>
              <a:t>ONLY</a:t>
            </a:r>
            <a:r>
              <a:rPr lang="en-US" dirty="0" smtClean="0">
                <a:solidFill>
                  <a:schemeClr val="tx1"/>
                </a:solidFill>
              </a:rPr>
              <a:t>:</a:t>
            </a:r>
          </a:p>
          <a:p>
            <a:pPr lvl="1"/>
            <a:endParaRPr lang="en-US" dirty="0" smtClean="0">
              <a:solidFill>
                <a:schemeClr val="tx1"/>
              </a:solidFill>
            </a:endParaRPr>
          </a:p>
          <a:p>
            <a:pPr lvl="1"/>
            <a:r>
              <a:rPr lang="en-US" dirty="0" smtClean="0">
                <a:solidFill>
                  <a:schemeClr val="tx1"/>
                </a:solidFill>
              </a:rPr>
              <a:t>Vendor Drawing and Engineering Review (VDER) to request:</a:t>
            </a:r>
          </a:p>
          <a:p>
            <a:pPr lvl="2"/>
            <a:r>
              <a:rPr lang="en-US" dirty="0" smtClean="0">
                <a:solidFill>
                  <a:schemeClr val="tx1"/>
                </a:solidFill>
              </a:rPr>
              <a:t>Drawings</a:t>
            </a:r>
          </a:p>
          <a:p>
            <a:pPr lvl="2"/>
            <a:r>
              <a:rPr lang="en-US" dirty="0" smtClean="0">
                <a:solidFill>
                  <a:schemeClr val="tx1"/>
                </a:solidFill>
              </a:rPr>
              <a:t>Technical Manuals</a:t>
            </a:r>
          </a:p>
          <a:p>
            <a:pPr lvl="1"/>
            <a:endParaRPr lang="en-US" dirty="0" smtClean="0">
              <a:solidFill>
                <a:schemeClr val="tx1"/>
              </a:solidFill>
            </a:endParaRPr>
          </a:p>
          <a:p>
            <a:pPr lvl="1"/>
            <a:r>
              <a:rPr lang="en-US" dirty="0" smtClean="0">
                <a:solidFill>
                  <a:schemeClr val="tx1"/>
                </a:solidFill>
              </a:rPr>
              <a:t>Vendor Procedure Approval Request (VPAR)</a:t>
            </a:r>
          </a:p>
          <a:p>
            <a:pPr lvl="2"/>
            <a:r>
              <a:rPr lang="en-US" dirty="0" smtClean="0">
                <a:solidFill>
                  <a:schemeClr val="tx1"/>
                </a:solidFill>
              </a:rPr>
              <a:t>Qualification Tests</a:t>
            </a:r>
          </a:p>
          <a:p>
            <a:pPr lvl="2"/>
            <a:r>
              <a:rPr lang="en-US" dirty="0" smtClean="0">
                <a:solidFill>
                  <a:schemeClr val="tx1"/>
                </a:solidFill>
              </a:rPr>
              <a:t>Non-Destructive Testing (NDT)</a:t>
            </a:r>
          </a:p>
          <a:p>
            <a:pPr lvl="2"/>
            <a:r>
              <a:rPr lang="en-US" dirty="0" smtClean="0">
                <a:solidFill>
                  <a:schemeClr val="tx1"/>
                </a:solidFill>
              </a:rPr>
              <a:t>Welding/Brazing</a:t>
            </a:r>
          </a:p>
          <a:p>
            <a:pPr lvl="2"/>
            <a:r>
              <a:rPr lang="en-US" dirty="0" smtClean="0">
                <a:solidFill>
                  <a:schemeClr val="tx1"/>
                </a:solidFill>
              </a:rPr>
              <a:t>Vibration</a:t>
            </a:r>
          </a:p>
        </p:txBody>
      </p:sp>
      <p:pic>
        <p:nvPicPr>
          <p:cNvPr id="5" name="Picture 4"/>
          <p:cNvPicPr>
            <a:picLocks noChangeAspect="1"/>
          </p:cNvPicPr>
          <p:nvPr/>
        </p:nvPicPr>
        <p:blipFill>
          <a:blip r:embed="rId4"/>
          <a:stretch>
            <a:fillRect/>
          </a:stretch>
        </p:blipFill>
        <p:spPr>
          <a:xfrm>
            <a:off x="5905500" y="4610099"/>
            <a:ext cx="5676704" cy="1952625"/>
          </a:xfrm>
          <a:prstGeom prst="rect">
            <a:avLst/>
          </a:prstGeom>
        </p:spPr>
      </p:pic>
    </p:spTree>
    <p:custDataLst>
      <p:tags r:id="rId1"/>
    </p:custDataLst>
    <p:extLst>
      <p:ext uri="{BB962C8B-B14F-4D97-AF65-F5344CB8AC3E}">
        <p14:creationId xmlns:p14="http://schemas.microsoft.com/office/powerpoint/2010/main" val="607745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normAutofit/>
          </a:bodyPr>
          <a:lstStyle/>
          <a:p>
            <a:r>
              <a:rPr lang="en-US" dirty="0" smtClean="0"/>
              <a:t>Requirement Driven Submittals</a:t>
            </a:r>
            <a:endParaRPr lang="en-US" dirty="0"/>
          </a:p>
        </p:txBody>
      </p:sp>
      <p:sp>
        <p:nvSpPr>
          <p:cNvPr id="9" name="Content Placeholder 2"/>
          <p:cNvSpPr>
            <a:spLocks noGrp="1"/>
          </p:cNvSpPr>
          <p:nvPr>
            <p:ph idx="1"/>
          </p:nvPr>
        </p:nvSpPr>
        <p:spPr/>
        <p:txBody>
          <a:bodyPr/>
          <a:lstStyle/>
          <a:p>
            <a:r>
              <a:rPr lang="en-US" dirty="0" smtClean="0">
                <a:solidFill>
                  <a:schemeClr val="tx1"/>
                </a:solidFill>
              </a:rPr>
              <a:t>Regardless of the hull, a submitted item is in support of a deliverable requirement of a PPN (Non-VCS) or Standard Clause (VCS).</a:t>
            </a:r>
          </a:p>
          <a:p>
            <a:r>
              <a:rPr lang="en-US" dirty="0" smtClean="0">
                <a:solidFill>
                  <a:schemeClr val="tx1"/>
                </a:solidFill>
              </a:rPr>
              <a:t>Drop down lists will require the user to select the appropriate requirement.  If not listed, there is an “Other” at the end of the list.</a:t>
            </a:r>
          </a:p>
        </p:txBody>
      </p:sp>
      <p:pic>
        <p:nvPicPr>
          <p:cNvPr id="2" name="Picture 1"/>
          <p:cNvPicPr>
            <a:picLocks noChangeAspect="1"/>
          </p:cNvPicPr>
          <p:nvPr/>
        </p:nvPicPr>
        <p:blipFill>
          <a:blip r:embed="rId4"/>
          <a:stretch>
            <a:fillRect/>
          </a:stretch>
        </p:blipFill>
        <p:spPr>
          <a:xfrm>
            <a:off x="1900237" y="3343275"/>
            <a:ext cx="8429625" cy="2933700"/>
          </a:xfrm>
          <a:prstGeom prst="rect">
            <a:avLst/>
          </a:prstGeom>
        </p:spPr>
      </p:pic>
    </p:spTree>
    <p:custDataLst>
      <p:tags r:id="rId1"/>
    </p:custDataLst>
    <p:extLst>
      <p:ext uri="{BB962C8B-B14F-4D97-AF65-F5344CB8AC3E}">
        <p14:creationId xmlns:p14="http://schemas.microsoft.com/office/powerpoint/2010/main" val="172946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a:t>
            </a:r>
            <a:endParaRPr lang="en-US" dirty="0"/>
          </a:p>
        </p:txBody>
      </p:sp>
      <p:sp>
        <p:nvSpPr>
          <p:cNvPr id="3" name="Content Placeholder 2"/>
          <p:cNvSpPr>
            <a:spLocks noGrp="1"/>
          </p:cNvSpPr>
          <p:nvPr>
            <p:ph idx="1"/>
          </p:nvPr>
        </p:nvSpPr>
        <p:spPr>
          <a:xfrm>
            <a:off x="817698" y="1679754"/>
            <a:ext cx="10961926" cy="4351338"/>
          </a:xfrm>
        </p:spPr>
        <p:txBody>
          <a:bodyPr>
            <a:normAutofit/>
          </a:bodyPr>
          <a:lstStyle/>
          <a:p>
            <a:r>
              <a:rPr lang="en-US" sz="2000" dirty="0" smtClean="0">
                <a:solidFill>
                  <a:schemeClr val="tx1"/>
                </a:solidFill>
                <a:latin typeface="+mj-lt"/>
              </a:rPr>
              <a:t>There is a “Help” button to assist with the contents of the entry fields.</a:t>
            </a:r>
          </a:p>
          <a:p>
            <a:r>
              <a:rPr lang="en-US" sz="2000" dirty="0" smtClean="0">
                <a:solidFill>
                  <a:schemeClr val="tx1"/>
                </a:solidFill>
                <a:latin typeface="+mj-lt"/>
              </a:rPr>
              <a:t>Activate “Help” by clicking on “Open Help” in the upper right corner of the submittal screen.  </a:t>
            </a:r>
          </a:p>
          <a:p>
            <a:r>
              <a:rPr lang="en-US" sz="2000" dirty="0" smtClean="0">
                <a:solidFill>
                  <a:schemeClr val="tx1"/>
                </a:solidFill>
                <a:latin typeface="+mj-lt"/>
              </a:rPr>
              <a:t>When the user moves the cursor over </a:t>
            </a:r>
            <a:r>
              <a:rPr lang="en-US" sz="2000" b="1" u="sng" dirty="0" smtClean="0">
                <a:solidFill>
                  <a:schemeClr val="tx1"/>
                </a:solidFill>
                <a:latin typeface="+mj-lt"/>
              </a:rPr>
              <a:t>the field name</a:t>
            </a:r>
            <a:r>
              <a:rPr lang="en-US" sz="2000" dirty="0" smtClean="0">
                <a:solidFill>
                  <a:schemeClr val="tx1"/>
                </a:solidFill>
                <a:latin typeface="+mj-lt"/>
              </a:rPr>
              <a:t>, helpful information for each field will appear in the window. </a:t>
            </a:r>
          </a:p>
          <a:p>
            <a:endParaRPr lang="en-US" sz="2000" dirty="0">
              <a:latin typeface="+mj-lt"/>
            </a:endParaRPr>
          </a:p>
        </p:txBody>
      </p:sp>
      <p:pic>
        <p:nvPicPr>
          <p:cNvPr id="6" name="Picture 5"/>
          <p:cNvPicPr>
            <a:picLocks noChangeAspect="1"/>
          </p:cNvPicPr>
          <p:nvPr/>
        </p:nvPicPr>
        <p:blipFill>
          <a:blip r:embed="rId4"/>
          <a:stretch>
            <a:fillRect/>
          </a:stretch>
        </p:blipFill>
        <p:spPr>
          <a:xfrm>
            <a:off x="1657350" y="3543300"/>
            <a:ext cx="10287000" cy="3086100"/>
          </a:xfrm>
          <a:prstGeom prst="rect">
            <a:avLst/>
          </a:prstGeom>
        </p:spPr>
      </p:pic>
    </p:spTree>
    <p:custDataLst>
      <p:tags r:id="rId1"/>
    </p:custDataLst>
    <p:extLst>
      <p:ext uri="{BB962C8B-B14F-4D97-AF65-F5344CB8AC3E}">
        <p14:creationId xmlns:p14="http://schemas.microsoft.com/office/powerpoint/2010/main" val="175411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Shipbuilding Partners and Suppliers (SPARS)</a:t>
            </a:r>
            <a:endParaRPr lang="en-US" dirty="0"/>
          </a:p>
        </p:txBody>
      </p:sp>
      <p:sp>
        <p:nvSpPr>
          <p:cNvPr id="4" name="Content Placeholder 3"/>
          <p:cNvSpPr>
            <a:spLocks noGrp="1"/>
          </p:cNvSpPr>
          <p:nvPr>
            <p:ph idx="1"/>
          </p:nvPr>
        </p:nvSpPr>
        <p:spPr>
          <a:xfrm>
            <a:off x="838200" y="1695621"/>
            <a:ext cx="10515600" cy="4351338"/>
          </a:xfrm>
        </p:spPr>
        <p:txBody>
          <a:bodyPr>
            <a:normAutofit/>
          </a:bodyPr>
          <a:lstStyle/>
          <a:p>
            <a:r>
              <a:rPr lang="en-US" dirty="0">
                <a:solidFill>
                  <a:schemeClr val="tx1"/>
                </a:solidFill>
              </a:rPr>
              <a:t>SPARS is a secure web portal </a:t>
            </a:r>
            <a:r>
              <a:rPr lang="en-US" dirty="0" smtClean="0">
                <a:solidFill>
                  <a:schemeClr val="tx1"/>
                </a:solidFill>
              </a:rPr>
              <a:t>for </a:t>
            </a:r>
            <a:r>
              <a:rPr lang="en-US" b="1" u="sng" dirty="0" smtClean="0">
                <a:solidFill>
                  <a:schemeClr val="tx1"/>
                </a:solidFill>
              </a:rPr>
              <a:t>suppliers</a:t>
            </a:r>
            <a:r>
              <a:rPr lang="en-US" b="1" dirty="0" smtClean="0">
                <a:solidFill>
                  <a:schemeClr val="tx1"/>
                </a:solidFill>
              </a:rPr>
              <a:t> </a:t>
            </a:r>
            <a:r>
              <a:rPr lang="en-US" dirty="0" smtClean="0">
                <a:solidFill>
                  <a:schemeClr val="tx1"/>
                </a:solidFill>
              </a:rPr>
              <a:t>to </a:t>
            </a:r>
            <a:r>
              <a:rPr lang="en-US" dirty="0">
                <a:solidFill>
                  <a:schemeClr val="tx1"/>
                </a:solidFill>
              </a:rPr>
              <a:t>submit their software documents </a:t>
            </a:r>
            <a:r>
              <a:rPr lang="en-US" dirty="0" smtClean="0">
                <a:solidFill>
                  <a:schemeClr val="tx1"/>
                </a:solidFill>
              </a:rPr>
              <a:t>electronically </a:t>
            </a:r>
            <a:r>
              <a:rPr lang="en-US" u="sng" dirty="0">
                <a:solidFill>
                  <a:schemeClr val="tx1"/>
                </a:solidFill>
              </a:rPr>
              <a:t>with no cost to the supplier</a:t>
            </a:r>
            <a:r>
              <a:rPr lang="en-US" dirty="0" smtClean="0">
                <a:solidFill>
                  <a:schemeClr val="tx1"/>
                </a:solidFill>
              </a:rPr>
              <a:t>.</a:t>
            </a:r>
            <a:r>
              <a:rPr lang="en-US" dirty="0">
                <a:solidFill>
                  <a:schemeClr val="tx1"/>
                </a:solidFill>
              </a:rPr>
              <a:t>  </a:t>
            </a:r>
            <a:endParaRPr lang="en-US" dirty="0" smtClean="0">
              <a:solidFill>
                <a:schemeClr val="tx1"/>
              </a:solidFill>
            </a:endParaRPr>
          </a:p>
          <a:p>
            <a:pPr lvl="1"/>
            <a:r>
              <a:rPr lang="en-US" dirty="0" smtClean="0">
                <a:solidFill>
                  <a:schemeClr val="tx1"/>
                </a:solidFill>
              </a:rPr>
              <a:t>Gives suppliers </a:t>
            </a:r>
            <a:r>
              <a:rPr lang="en-US" dirty="0">
                <a:solidFill>
                  <a:schemeClr val="tx1"/>
                </a:solidFill>
              </a:rPr>
              <a:t>the capability to submit </a:t>
            </a:r>
            <a:r>
              <a:rPr lang="en-US" dirty="0" smtClean="0">
                <a:solidFill>
                  <a:schemeClr val="tx1"/>
                </a:solidFill>
              </a:rPr>
              <a:t>Request for Quote (RFQ) questions via Vendor Quote or technical </a:t>
            </a:r>
            <a:r>
              <a:rPr lang="en-US" dirty="0">
                <a:solidFill>
                  <a:schemeClr val="tx1"/>
                </a:solidFill>
              </a:rPr>
              <a:t>documents such as Vendor Information </a:t>
            </a:r>
            <a:r>
              <a:rPr lang="en-US" dirty="0" smtClean="0">
                <a:solidFill>
                  <a:schemeClr val="tx1"/>
                </a:solidFill>
              </a:rPr>
              <a:t>Requests (VIRs)</a:t>
            </a:r>
            <a:r>
              <a:rPr lang="en-US" dirty="0">
                <a:solidFill>
                  <a:schemeClr val="tx1"/>
                </a:solidFill>
              </a:rPr>
              <a:t> </a:t>
            </a:r>
            <a:r>
              <a:rPr lang="en-US" dirty="0" smtClean="0">
                <a:solidFill>
                  <a:schemeClr val="tx1"/>
                </a:solidFill>
              </a:rPr>
              <a:t>directly to NNS Engineering. </a:t>
            </a:r>
          </a:p>
          <a:p>
            <a:pPr lvl="1"/>
            <a:r>
              <a:rPr lang="en-US" dirty="0" smtClean="0">
                <a:solidFill>
                  <a:schemeClr val="tx1"/>
                </a:solidFill>
              </a:rPr>
              <a:t>Other </a:t>
            </a:r>
            <a:r>
              <a:rPr lang="en-US" dirty="0">
                <a:solidFill>
                  <a:schemeClr val="tx1"/>
                </a:solidFill>
              </a:rPr>
              <a:t>submittal types </a:t>
            </a:r>
            <a:r>
              <a:rPr lang="en-US" dirty="0" smtClean="0">
                <a:solidFill>
                  <a:schemeClr val="tx1"/>
                </a:solidFill>
              </a:rPr>
              <a:t>include the below for clarification or approval on drawings, procedures, or technical manuals:</a:t>
            </a:r>
          </a:p>
          <a:p>
            <a:pPr lvl="2"/>
            <a:r>
              <a:rPr lang="en-US" dirty="0" smtClean="0">
                <a:solidFill>
                  <a:schemeClr val="tx1"/>
                </a:solidFill>
              </a:rPr>
              <a:t>Purchase </a:t>
            </a:r>
            <a:r>
              <a:rPr lang="en-US" dirty="0">
                <a:solidFill>
                  <a:schemeClr val="tx1"/>
                </a:solidFill>
              </a:rPr>
              <a:t>Order Refresh Actions (PORAs</a:t>
            </a:r>
            <a:r>
              <a:rPr lang="en-US" dirty="0" smtClean="0">
                <a:solidFill>
                  <a:schemeClr val="tx1"/>
                </a:solidFill>
              </a:rPr>
              <a:t>) </a:t>
            </a:r>
            <a:endParaRPr lang="en-US" dirty="0">
              <a:solidFill>
                <a:schemeClr val="tx1"/>
              </a:solidFill>
            </a:endParaRPr>
          </a:p>
          <a:p>
            <a:pPr lvl="2"/>
            <a:r>
              <a:rPr lang="en-US" dirty="0" smtClean="0">
                <a:solidFill>
                  <a:schemeClr val="tx1"/>
                </a:solidFill>
              </a:rPr>
              <a:t>Vendor </a:t>
            </a:r>
            <a:r>
              <a:rPr lang="en-US" dirty="0">
                <a:solidFill>
                  <a:schemeClr val="tx1"/>
                </a:solidFill>
              </a:rPr>
              <a:t>Drawing for Engineering </a:t>
            </a:r>
            <a:r>
              <a:rPr lang="en-US" dirty="0" smtClean="0">
                <a:solidFill>
                  <a:schemeClr val="tx1"/>
                </a:solidFill>
              </a:rPr>
              <a:t>Reviews </a:t>
            </a:r>
            <a:r>
              <a:rPr lang="en-US" dirty="0">
                <a:solidFill>
                  <a:schemeClr val="tx1"/>
                </a:solidFill>
              </a:rPr>
              <a:t>(</a:t>
            </a:r>
            <a:r>
              <a:rPr lang="en-US" dirty="0" smtClean="0">
                <a:solidFill>
                  <a:schemeClr val="tx1"/>
                </a:solidFill>
              </a:rPr>
              <a:t>VDERs)</a:t>
            </a:r>
          </a:p>
          <a:p>
            <a:pPr lvl="2"/>
            <a:r>
              <a:rPr lang="en-US" dirty="0" smtClean="0">
                <a:solidFill>
                  <a:schemeClr val="tx1"/>
                </a:solidFill>
              </a:rPr>
              <a:t>Vendor </a:t>
            </a:r>
            <a:r>
              <a:rPr lang="en-US" dirty="0">
                <a:solidFill>
                  <a:schemeClr val="tx1"/>
                </a:solidFill>
              </a:rPr>
              <a:t>Procedure Approval </a:t>
            </a:r>
            <a:r>
              <a:rPr lang="en-US" dirty="0" smtClean="0">
                <a:solidFill>
                  <a:schemeClr val="tx1"/>
                </a:solidFill>
              </a:rPr>
              <a:t>Reviews </a:t>
            </a:r>
            <a:r>
              <a:rPr lang="en-US" dirty="0">
                <a:solidFill>
                  <a:schemeClr val="tx1"/>
                </a:solidFill>
              </a:rPr>
              <a:t>(</a:t>
            </a:r>
            <a:r>
              <a:rPr lang="en-US" dirty="0" smtClean="0">
                <a:solidFill>
                  <a:schemeClr val="tx1"/>
                </a:solidFill>
              </a:rPr>
              <a:t>VPARs)</a:t>
            </a:r>
          </a:p>
        </p:txBody>
      </p:sp>
    </p:spTree>
    <p:extLst>
      <p:ext uri="{BB962C8B-B14F-4D97-AF65-F5344CB8AC3E}">
        <p14:creationId xmlns:p14="http://schemas.microsoft.com/office/powerpoint/2010/main" val="892956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Types</a:t>
            </a:r>
            <a:endParaRPr lang="en-US" dirty="0"/>
          </a:p>
        </p:txBody>
      </p:sp>
      <p:sp>
        <p:nvSpPr>
          <p:cNvPr id="3" name="Content Placeholder 2"/>
          <p:cNvSpPr>
            <a:spLocks noGrp="1"/>
          </p:cNvSpPr>
          <p:nvPr>
            <p:ph idx="1"/>
          </p:nvPr>
        </p:nvSpPr>
        <p:spPr>
          <a:xfrm>
            <a:off x="838200" y="1686477"/>
            <a:ext cx="10416988" cy="4351338"/>
          </a:xfrm>
        </p:spPr>
        <p:txBody>
          <a:bodyPr>
            <a:normAutofit/>
          </a:bodyPr>
          <a:lstStyle/>
          <a:p>
            <a:r>
              <a:rPr lang="en-US" dirty="0" smtClean="0">
                <a:solidFill>
                  <a:schemeClr val="tx1"/>
                </a:solidFill>
                <a:latin typeface="+mj-lt"/>
              </a:rPr>
              <a:t>Attachments can be uploaded or informative write-ups typed into the “Comments” field (up to 2,000 characters).</a:t>
            </a:r>
          </a:p>
          <a:p>
            <a:r>
              <a:rPr lang="en-US" dirty="0" smtClean="0">
                <a:solidFill>
                  <a:schemeClr val="tx1"/>
                </a:solidFill>
                <a:latin typeface="+mj-lt"/>
              </a:rPr>
              <a:t>For each submittal, select the format of the documents being submitted:</a:t>
            </a:r>
          </a:p>
          <a:p>
            <a:endParaRPr lang="en-US" dirty="0" smtClean="0">
              <a:latin typeface="+mj-lt"/>
            </a:endParaRPr>
          </a:p>
          <a:p>
            <a:pPr marL="0" indent="0">
              <a:buNone/>
            </a:pPr>
            <a:endParaRPr lang="en-US" dirty="0">
              <a:latin typeface="+mj-lt"/>
            </a:endParaRPr>
          </a:p>
        </p:txBody>
      </p:sp>
      <p:sp>
        <p:nvSpPr>
          <p:cNvPr id="4" name="Content Placeholder 3"/>
          <p:cNvSpPr>
            <a:spLocks noGrp="1"/>
          </p:cNvSpPr>
          <p:nvPr>
            <p:ph sz="half" idx="4294967295"/>
          </p:nvPr>
        </p:nvSpPr>
        <p:spPr>
          <a:xfrm>
            <a:off x="1167654" y="3311586"/>
            <a:ext cx="9818593" cy="3078384"/>
          </a:xfrm>
        </p:spPr>
        <p:txBody>
          <a:bodyPr>
            <a:normAutofit/>
          </a:bodyPr>
          <a:lstStyle/>
          <a:p>
            <a:r>
              <a:rPr lang="en-US" sz="1400" b="1" dirty="0" smtClean="0">
                <a:solidFill>
                  <a:schemeClr val="tx1"/>
                </a:solidFill>
                <a:latin typeface="+mj-lt"/>
              </a:rPr>
              <a:t>Electronic </a:t>
            </a:r>
            <a:r>
              <a:rPr lang="en-US" sz="1400" dirty="0" smtClean="0">
                <a:solidFill>
                  <a:schemeClr val="tx1"/>
                </a:solidFill>
                <a:latin typeface="+mj-lt"/>
              </a:rPr>
              <a:t>allows the user to link/upload the document using the “browse” button and selecting a file.</a:t>
            </a:r>
          </a:p>
          <a:p>
            <a:r>
              <a:rPr lang="en-US" sz="1400" b="1" dirty="0" smtClean="0">
                <a:solidFill>
                  <a:schemeClr val="tx1"/>
                </a:solidFill>
                <a:latin typeface="+mj-lt"/>
              </a:rPr>
              <a:t>Pending </a:t>
            </a:r>
            <a:r>
              <a:rPr lang="en-US" sz="1400" dirty="0" smtClean="0">
                <a:solidFill>
                  <a:schemeClr val="tx1"/>
                </a:solidFill>
                <a:latin typeface="+mj-lt"/>
              </a:rPr>
              <a:t>is for when the submittal has already been submitted on a different RFQ or PO item.  The document must be </a:t>
            </a:r>
            <a:r>
              <a:rPr lang="en-US" sz="1400" u="sng" dirty="0" smtClean="0">
                <a:solidFill>
                  <a:schemeClr val="tx1"/>
                </a:solidFill>
                <a:latin typeface="+mj-lt"/>
              </a:rPr>
              <a:t>open and pending approval.</a:t>
            </a:r>
          </a:p>
          <a:p>
            <a:endParaRPr lang="en-US" sz="1400" u="sng" dirty="0" smtClean="0">
              <a:solidFill>
                <a:schemeClr val="tx1"/>
              </a:solidFill>
              <a:latin typeface="+mj-lt"/>
            </a:endParaRPr>
          </a:p>
          <a:p>
            <a:endParaRPr lang="en-US" sz="3200" b="1" dirty="0" smtClean="0">
              <a:solidFill>
                <a:schemeClr val="tx1"/>
              </a:solidFill>
              <a:latin typeface="+mj-lt"/>
            </a:endParaRPr>
          </a:p>
          <a:p>
            <a:endParaRPr lang="en-US" sz="3200" b="1" dirty="0" smtClean="0">
              <a:solidFill>
                <a:schemeClr val="tx1"/>
              </a:solidFill>
              <a:latin typeface="+mj-lt"/>
            </a:endParaRPr>
          </a:p>
          <a:p>
            <a:endParaRPr lang="en-US" sz="1600" b="1" dirty="0" smtClean="0">
              <a:solidFill>
                <a:srgbClr val="FF0000"/>
              </a:solidFill>
              <a:latin typeface="+mj-lt"/>
            </a:endParaRPr>
          </a:p>
          <a:p>
            <a:pPr lvl="1"/>
            <a:endParaRPr lang="en-US" dirty="0" smtClean="0">
              <a:latin typeface="+mj-lt"/>
            </a:endParaRPr>
          </a:p>
        </p:txBody>
      </p:sp>
      <p:sp>
        <p:nvSpPr>
          <p:cNvPr id="15" name="Content Placeholder 3"/>
          <p:cNvSpPr txBox="1">
            <a:spLocks/>
          </p:cNvSpPr>
          <p:nvPr/>
        </p:nvSpPr>
        <p:spPr>
          <a:xfrm>
            <a:off x="1167654" y="3803882"/>
            <a:ext cx="6678706" cy="2765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1" dirty="0" smtClean="0">
              <a:latin typeface="+mj-lt"/>
            </a:endParaRPr>
          </a:p>
          <a:p>
            <a:r>
              <a:rPr lang="en-US" sz="1400" b="1" dirty="0" smtClean="0">
                <a:solidFill>
                  <a:schemeClr val="tx1"/>
                </a:solidFill>
                <a:latin typeface="+mj-lt"/>
              </a:rPr>
              <a:t>Hardcopy </a:t>
            </a:r>
            <a:r>
              <a:rPr lang="en-US" sz="1400" dirty="0" smtClean="0">
                <a:solidFill>
                  <a:schemeClr val="tx1"/>
                </a:solidFill>
                <a:latin typeface="+mj-lt"/>
              </a:rPr>
              <a:t>is for when the document requires mailing (paper copy, CD) where an electronic format is not available/attachable.</a:t>
            </a:r>
          </a:p>
          <a:p>
            <a:r>
              <a:rPr lang="en-US" sz="1400" b="1" dirty="0" smtClean="0">
                <a:solidFill>
                  <a:schemeClr val="tx1"/>
                </a:solidFill>
                <a:latin typeface="+mj-lt"/>
              </a:rPr>
              <a:t>Approval Record </a:t>
            </a:r>
            <a:r>
              <a:rPr lang="en-US" sz="1400" dirty="0" smtClean="0">
                <a:solidFill>
                  <a:schemeClr val="tx1"/>
                </a:solidFill>
                <a:latin typeface="+mj-lt"/>
              </a:rPr>
              <a:t>will cause a new field to appear.  Enter the applicable Serial Number and date of the approval letter or fax.</a:t>
            </a:r>
          </a:p>
          <a:p>
            <a:r>
              <a:rPr lang="en-US" sz="1400" b="1" dirty="0" smtClean="0">
                <a:solidFill>
                  <a:schemeClr val="tx1"/>
                </a:solidFill>
                <a:latin typeface="+mj-lt"/>
              </a:rPr>
              <a:t>No Attachment </a:t>
            </a:r>
            <a:r>
              <a:rPr lang="en-US" sz="1400" dirty="0" smtClean="0">
                <a:solidFill>
                  <a:schemeClr val="tx1"/>
                </a:solidFill>
                <a:latin typeface="+mj-lt"/>
              </a:rPr>
              <a:t>is to be selected when there</a:t>
            </a:r>
            <a:r>
              <a:rPr lang="en-US" sz="1400" b="1" dirty="0" smtClean="0">
                <a:solidFill>
                  <a:schemeClr val="tx1"/>
                </a:solidFill>
                <a:latin typeface="+mj-lt"/>
              </a:rPr>
              <a:t> </a:t>
            </a:r>
            <a:r>
              <a:rPr lang="en-US" sz="1400" dirty="0" smtClean="0">
                <a:solidFill>
                  <a:schemeClr val="tx1"/>
                </a:solidFill>
                <a:latin typeface="+mj-lt"/>
              </a:rPr>
              <a:t>are no documents to be attached.</a:t>
            </a:r>
          </a:p>
        </p:txBody>
      </p:sp>
      <p:pic>
        <p:nvPicPr>
          <p:cNvPr id="5" name="Picture 4"/>
          <p:cNvPicPr>
            <a:picLocks noChangeAspect="1"/>
          </p:cNvPicPr>
          <p:nvPr/>
        </p:nvPicPr>
        <p:blipFill>
          <a:blip r:embed="rId4"/>
          <a:stretch>
            <a:fillRect/>
          </a:stretch>
        </p:blipFill>
        <p:spPr>
          <a:xfrm>
            <a:off x="7900987" y="4024312"/>
            <a:ext cx="4054354" cy="1700213"/>
          </a:xfrm>
          <a:prstGeom prst="rect">
            <a:avLst/>
          </a:prstGeom>
        </p:spPr>
      </p:pic>
    </p:spTree>
    <p:custDataLst>
      <p:tags r:id="rId1"/>
    </p:custDataLst>
    <p:extLst>
      <p:ext uri="{BB962C8B-B14F-4D97-AF65-F5344CB8AC3E}">
        <p14:creationId xmlns:p14="http://schemas.microsoft.com/office/powerpoint/2010/main" val="2979858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n-US" altLang="en-US" sz="3200" dirty="0"/>
              <a:t>Additional Document Information (ADI)</a:t>
            </a:r>
          </a:p>
        </p:txBody>
      </p:sp>
      <p:sp>
        <p:nvSpPr>
          <p:cNvPr id="7" name="TextBox 3"/>
          <p:cNvSpPr txBox="1">
            <a:spLocks noChangeArrowheads="1"/>
          </p:cNvSpPr>
          <p:nvPr/>
        </p:nvSpPr>
        <p:spPr bwMode="auto">
          <a:xfrm>
            <a:off x="838200" y="1663741"/>
            <a:ext cx="10927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mj-lt"/>
              </a:rPr>
              <a:t>When additional information or corrections are </a:t>
            </a:r>
            <a:r>
              <a:rPr lang="en-US" altLang="en-US" sz="2000" dirty="0" smtClean="0">
                <a:latin typeface="+mj-lt"/>
              </a:rPr>
              <a:t>required by NNS, </a:t>
            </a:r>
            <a:r>
              <a:rPr lang="en-US" altLang="en-US" sz="2000" dirty="0">
                <a:latin typeface="+mj-lt"/>
              </a:rPr>
              <a:t>the submittal may be placed into EDIT </a:t>
            </a:r>
            <a:r>
              <a:rPr lang="en-US" altLang="en-US" sz="2000" dirty="0" smtClean="0">
                <a:latin typeface="+mj-lt"/>
              </a:rPr>
              <a:t>status.  </a:t>
            </a:r>
            <a:r>
              <a:rPr lang="en-US" altLang="en-US" sz="2000" dirty="0">
                <a:latin typeface="+mj-lt"/>
              </a:rPr>
              <a:t>An email notification will be sent to the submittal </a:t>
            </a:r>
            <a:r>
              <a:rPr lang="en-US" altLang="en-US" sz="2000" dirty="0" smtClean="0">
                <a:latin typeface="+mj-lt"/>
              </a:rPr>
              <a:t>originator and the company’s SPARS administrators.</a:t>
            </a:r>
            <a:endParaRPr lang="en-US" altLang="en-US" sz="2000" dirty="0">
              <a:latin typeface="+mj-lt"/>
            </a:endParaRPr>
          </a:p>
        </p:txBody>
      </p:sp>
      <p:sp>
        <p:nvSpPr>
          <p:cNvPr id="9" name="TextBox 5"/>
          <p:cNvSpPr txBox="1">
            <a:spLocks noChangeArrowheads="1"/>
          </p:cNvSpPr>
          <p:nvPr/>
        </p:nvSpPr>
        <p:spPr bwMode="auto">
          <a:xfrm>
            <a:off x="838200" y="3659540"/>
            <a:ext cx="11109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mj-lt"/>
              </a:rPr>
              <a:t>When placed in EDIT </a:t>
            </a:r>
            <a:r>
              <a:rPr lang="en-US" altLang="en-US" sz="2000" dirty="0" smtClean="0">
                <a:latin typeface="+mj-lt"/>
              </a:rPr>
              <a:t>status, </a:t>
            </a:r>
            <a:r>
              <a:rPr lang="en-US" altLang="en-US" sz="2000" dirty="0">
                <a:latin typeface="+mj-lt"/>
              </a:rPr>
              <a:t>t</a:t>
            </a:r>
            <a:r>
              <a:rPr lang="en-US" altLang="en-US" sz="2000" dirty="0" smtClean="0">
                <a:latin typeface="+mj-lt"/>
              </a:rPr>
              <a:t>he </a:t>
            </a:r>
            <a:r>
              <a:rPr lang="en-US" altLang="en-US" sz="2000" dirty="0">
                <a:latin typeface="+mj-lt"/>
              </a:rPr>
              <a:t>Disposition will reflect ADI along with any applicable text comments and/or attachments. </a:t>
            </a:r>
          </a:p>
        </p:txBody>
      </p:sp>
      <p:pic>
        <p:nvPicPr>
          <p:cNvPr id="2" name="Picture 1"/>
          <p:cNvPicPr>
            <a:picLocks noChangeAspect="1"/>
          </p:cNvPicPr>
          <p:nvPr/>
        </p:nvPicPr>
        <p:blipFill>
          <a:blip r:embed="rId4"/>
          <a:stretch>
            <a:fillRect/>
          </a:stretch>
        </p:blipFill>
        <p:spPr>
          <a:xfrm>
            <a:off x="2528887" y="2705100"/>
            <a:ext cx="6810375" cy="933450"/>
          </a:xfrm>
          <a:prstGeom prst="rect">
            <a:avLst/>
          </a:prstGeom>
        </p:spPr>
      </p:pic>
      <p:pic>
        <p:nvPicPr>
          <p:cNvPr id="3" name="Picture 2"/>
          <p:cNvPicPr>
            <a:picLocks noChangeAspect="1"/>
          </p:cNvPicPr>
          <p:nvPr/>
        </p:nvPicPr>
        <p:blipFill>
          <a:blip r:embed="rId5"/>
          <a:stretch>
            <a:fillRect/>
          </a:stretch>
        </p:blipFill>
        <p:spPr>
          <a:xfrm>
            <a:off x="3338511" y="4388416"/>
            <a:ext cx="5191125" cy="2238375"/>
          </a:xfrm>
          <a:prstGeom prst="rect">
            <a:avLst/>
          </a:prstGeom>
        </p:spPr>
      </p:pic>
    </p:spTree>
    <p:custDataLst>
      <p:tags r:id="rId1"/>
    </p:custDataLst>
    <p:extLst>
      <p:ext uri="{BB962C8B-B14F-4D97-AF65-F5344CB8AC3E}">
        <p14:creationId xmlns:p14="http://schemas.microsoft.com/office/powerpoint/2010/main" val="1258789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Document Information (ADI), continued…</a:t>
            </a:r>
            <a:endParaRPr lang="en-US" dirty="0"/>
          </a:p>
        </p:txBody>
      </p:sp>
      <p:sp>
        <p:nvSpPr>
          <p:cNvPr id="9" name="TextBox 7"/>
          <p:cNvSpPr txBox="1">
            <a:spLocks noChangeArrowheads="1"/>
          </p:cNvSpPr>
          <p:nvPr/>
        </p:nvSpPr>
        <p:spPr bwMode="auto">
          <a:xfrm>
            <a:off x="838200" y="1515832"/>
            <a:ext cx="1051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smtClean="0">
                <a:latin typeface="+mj-lt"/>
              </a:rPr>
              <a:t>For VIRs</a:t>
            </a:r>
            <a:r>
              <a:rPr lang="en-US" altLang="en-US" sz="2000" dirty="0">
                <a:latin typeface="+mj-lt"/>
              </a:rPr>
              <a:t>, when placed in EDIT select fields will be available for edit; locked fields will appear shaded.  New/additional attachments can be added and </a:t>
            </a:r>
            <a:r>
              <a:rPr lang="en-US" altLang="en-US" sz="2000" dirty="0" smtClean="0">
                <a:latin typeface="+mj-lt"/>
              </a:rPr>
              <a:t>re-submitted</a:t>
            </a:r>
            <a:r>
              <a:rPr lang="en-US" altLang="en-US" sz="2000" dirty="0">
                <a:latin typeface="+mj-lt"/>
              </a:rPr>
              <a:t>.</a:t>
            </a:r>
          </a:p>
        </p:txBody>
      </p:sp>
      <p:pic>
        <p:nvPicPr>
          <p:cNvPr id="3" name="Picture 2"/>
          <p:cNvPicPr>
            <a:picLocks noChangeAspect="1"/>
          </p:cNvPicPr>
          <p:nvPr/>
        </p:nvPicPr>
        <p:blipFill>
          <a:blip r:embed="rId4"/>
          <a:stretch>
            <a:fillRect/>
          </a:stretch>
        </p:blipFill>
        <p:spPr>
          <a:xfrm>
            <a:off x="838200" y="2207752"/>
            <a:ext cx="4257675" cy="4069107"/>
          </a:xfrm>
          <a:prstGeom prst="rect">
            <a:avLst/>
          </a:prstGeom>
        </p:spPr>
      </p:pic>
      <p:pic>
        <p:nvPicPr>
          <p:cNvPr id="4" name="Picture 3"/>
          <p:cNvPicPr>
            <a:picLocks noChangeAspect="1"/>
          </p:cNvPicPr>
          <p:nvPr/>
        </p:nvPicPr>
        <p:blipFill>
          <a:blip r:embed="rId5"/>
          <a:stretch>
            <a:fillRect/>
          </a:stretch>
        </p:blipFill>
        <p:spPr>
          <a:xfrm>
            <a:off x="6057900" y="2207752"/>
            <a:ext cx="4343400" cy="4591005"/>
          </a:xfrm>
          <a:prstGeom prst="rect">
            <a:avLst/>
          </a:prstGeom>
        </p:spPr>
      </p:pic>
    </p:spTree>
    <p:custDataLst>
      <p:tags r:id="rId1"/>
    </p:custDataLst>
    <p:extLst>
      <p:ext uri="{BB962C8B-B14F-4D97-AF65-F5344CB8AC3E}">
        <p14:creationId xmlns:p14="http://schemas.microsoft.com/office/powerpoint/2010/main" val="3733213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Document Information (ADI), continued…</a:t>
            </a:r>
            <a:endParaRPr lang="en-US" dirty="0"/>
          </a:p>
        </p:txBody>
      </p:sp>
      <p:sp>
        <p:nvSpPr>
          <p:cNvPr id="9" name="TextBox 7"/>
          <p:cNvSpPr txBox="1">
            <a:spLocks noChangeArrowheads="1"/>
          </p:cNvSpPr>
          <p:nvPr/>
        </p:nvSpPr>
        <p:spPr bwMode="auto">
          <a:xfrm>
            <a:off x="838200" y="1515832"/>
            <a:ext cx="1051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smtClean="0">
                <a:latin typeface="+mj-lt"/>
              </a:rPr>
              <a:t>For other documents (including VPAR and VDER forms), when </a:t>
            </a:r>
            <a:r>
              <a:rPr lang="en-US" altLang="en-US" sz="2000" dirty="0">
                <a:latin typeface="+mj-lt"/>
              </a:rPr>
              <a:t>placed in EDIT </a:t>
            </a:r>
            <a:r>
              <a:rPr lang="en-US" altLang="en-US" sz="2000" dirty="0" smtClean="0">
                <a:latin typeface="+mj-lt"/>
              </a:rPr>
              <a:t>status, select </a:t>
            </a:r>
            <a:r>
              <a:rPr lang="en-US" altLang="en-US" sz="2000" dirty="0">
                <a:latin typeface="+mj-lt"/>
              </a:rPr>
              <a:t>fields will be available for edit; locked fields will appear shaded.  </a:t>
            </a:r>
            <a:r>
              <a:rPr lang="en-US" altLang="en-US" sz="2000" dirty="0" smtClean="0">
                <a:latin typeface="+mj-lt"/>
              </a:rPr>
              <a:t>Attachments can be detached and replaced.</a:t>
            </a:r>
            <a:endParaRPr lang="en-US" altLang="en-US" sz="2000" dirty="0">
              <a:latin typeface="+mj-lt"/>
            </a:endParaRPr>
          </a:p>
        </p:txBody>
      </p:sp>
      <p:pic>
        <p:nvPicPr>
          <p:cNvPr id="3" name="Picture 2"/>
          <p:cNvPicPr>
            <a:picLocks noChangeAspect="1"/>
          </p:cNvPicPr>
          <p:nvPr/>
        </p:nvPicPr>
        <p:blipFill>
          <a:blip r:embed="rId4"/>
          <a:stretch>
            <a:fillRect/>
          </a:stretch>
        </p:blipFill>
        <p:spPr>
          <a:xfrm>
            <a:off x="3124200" y="2679386"/>
            <a:ext cx="5448300" cy="4000500"/>
          </a:xfrm>
          <a:prstGeom prst="rect">
            <a:avLst/>
          </a:prstGeom>
        </p:spPr>
      </p:pic>
    </p:spTree>
    <p:custDataLst>
      <p:tags r:id="rId1"/>
    </p:custDataLst>
    <p:extLst>
      <p:ext uri="{BB962C8B-B14F-4D97-AF65-F5344CB8AC3E}">
        <p14:creationId xmlns:p14="http://schemas.microsoft.com/office/powerpoint/2010/main" val="3378716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Document Information (ADI), continued…</a:t>
            </a:r>
            <a:endParaRPr lang="en-US" dirty="0"/>
          </a:p>
        </p:txBody>
      </p:sp>
      <p:sp>
        <p:nvSpPr>
          <p:cNvPr id="3" name="Content Placeholder 2"/>
          <p:cNvSpPr>
            <a:spLocks noGrp="1"/>
          </p:cNvSpPr>
          <p:nvPr>
            <p:ph idx="1"/>
          </p:nvPr>
        </p:nvSpPr>
        <p:spPr>
          <a:xfrm>
            <a:off x="838200" y="1565448"/>
            <a:ext cx="5270500" cy="4351338"/>
          </a:xfrm>
        </p:spPr>
        <p:txBody>
          <a:bodyPr>
            <a:normAutofit/>
          </a:bodyPr>
          <a:lstStyle/>
          <a:p>
            <a:pPr marL="0" indent="0">
              <a:buNone/>
            </a:pPr>
            <a:r>
              <a:rPr lang="en-US" altLang="en-US" sz="1800" dirty="0">
                <a:solidFill>
                  <a:schemeClr val="tx1"/>
                </a:solidFill>
              </a:rPr>
              <a:t>If it is found that the entire submittal needs to be replaced this can be done by clicking the Replace button; there will be a warning pop-up.  </a:t>
            </a:r>
            <a:endParaRPr lang="en-US" altLang="en-US" sz="1800" b="1" dirty="0">
              <a:solidFill>
                <a:schemeClr val="tx1"/>
              </a:solidFill>
            </a:endParaRPr>
          </a:p>
          <a:p>
            <a:pPr marL="0" indent="0">
              <a:buNone/>
            </a:pPr>
            <a:endParaRPr lang="en-US" sz="1800" dirty="0"/>
          </a:p>
        </p:txBody>
      </p:sp>
      <p:sp>
        <p:nvSpPr>
          <p:cNvPr id="15" name="Content Placeholder 2"/>
          <p:cNvSpPr txBox="1">
            <a:spLocks/>
          </p:cNvSpPr>
          <p:nvPr/>
        </p:nvSpPr>
        <p:spPr>
          <a:xfrm>
            <a:off x="6844185" y="1744217"/>
            <a:ext cx="49403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1800" dirty="0">
                <a:solidFill>
                  <a:schemeClr val="tx1"/>
                </a:solidFill>
              </a:rPr>
              <a:t>This action will submit the original submittal back to Newport News flagged for cancellation and copy a new submittal available for full edit. The replacement submittal will reference the original.  </a:t>
            </a:r>
          </a:p>
          <a:p>
            <a:pPr marL="0" indent="0">
              <a:buFont typeface="Arial" panose="020B0604020202020204" pitchFamily="34" charset="0"/>
              <a:buNone/>
            </a:pPr>
            <a:endParaRPr lang="en-US" sz="1800" dirty="0"/>
          </a:p>
        </p:txBody>
      </p:sp>
      <p:pic>
        <p:nvPicPr>
          <p:cNvPr id="4" name="Picture 3"/>
          <p:cNvPicPr>
            <a:picLocks noChangeAspect="1"/>
          </p:cNvPicPr>
          <p:nvPr/>
        </p:nvPicPr>
        <p:blipFill>
          <a:blip r:embed="rId4"/>
          <a:stretch>
            <a:fillRect/>
          </a:stretch>
        </p:blipFill>
        <p:spPr>
          <a:xfrm>
            <a:off x="1638300" y="2471737"/>
            <a:ext cx="4229100" cy="3857625"/>
          </a:xfrm>
          <a:prstGeom prst="rect">
            <a:avLst/>
          </a:prstGeom>
        </p:spPr>
      </p:pic>
      <p:pic>
        <p:nvPicPr>
          <p:cNvPr id="5" name="Picture 4"/>
          <p:cNvPicPr>
            <a:picLocks noChangeAspect="1"/>
          </p:cNvPicPr>
          <p:nvPr/>
        </p:nvPicPr>
        <p:blipFill>
          <a:blip r:embed="rId5"/>
          <a:stretch>
            <a:fillRect/>
          </a:stretch>
        </p:blipFill>
        <p:spPr>
          <a:xfrm>
            <a:off x="7085485" y="3325986"/>
            <a:ext cx="4200525" cy="2590800"/>
          </a:xfrm>
          <a:prstGeom prst="rect">
            <a:avLst/>
          </a:prstGeom>
        </p:spPr>
      </p:pic>
    </p:spTree>
    <p:custDataLst>
      <p:tags r:id="rId1"/>
    </p:custDataLst>
    <p:extLst>
      <p:ext uri="{BB962C8B-B14F-4D97-AF65-F5344CB8AC3E}">
        <p14:creationId xmlns:p14="http://schemas.microsoft.com/office/powerpoint/2010/main" val="1268250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Save Submittals</a:t>
            </a:r>
            <a:endParaRPr lang="en-US" dirty="0"/>
          </a:p>
        </p:txBody>
      </p:sp>
      <p:sp>
        <p:nvSpPr>
          <p:cNvPr id="3" name="Content Placeholder 2"/>
          <p:cNvSpPr>
            <a:spLocks noGrp="1"/>
          </p:cNvSpPr>
          <p:nvPr>
            <p:ph idx="1"/>
          </p:nvPr>
        </p:nvSpPr>
        <p:spPr/>
        <p:txBody>
          <a:bodyPr/>
          <a:lstStyle/>
          <a:p>
            <a:r>
              <a:rPr lang="en-US" dirty="0" smtClean="0">
                <a:solidFill>
                  <a:schemeClr val="tx1"/>
                </a:solidFill>
                <a:latin typeface="+mj-lt"/>
              </a:rPr>
              <a:t>At any given time, the user can save the submittal prior to submitting and sending to NNS.</a:t>
            </a:r>
          </a:p>
          <a:p>
            <a:r>
              <a:rPr lang="en-US" dirty="0" smtClean="0">
                <a:solidFill>
                  <a:schemeClr val="tx1"/>
                </a:solidFill>
                <a:latin typeface="+mj-lt"/>
              </a:rPr>
              <a:t>After clicking the “Save” button, there will be confirmation of the save.</a:t>
            </a:r>
          </a:p>
          <a:p>
            <a:pPr marL="0" indent="0">
              <a:buNone/>
            </a:pPr>
            <a:r>
              <a:rPr lang="en-US" b="1" dirty="0" smtClean="0">
                <a:solidFill>
                  <a:srgbClr val="FF0000"/>
                </a:solidFill>
                <a:latin typeface="+mj-lt"/>
              </a:rPr>
              <a:t>Note: </a:t>
            </a:r>
            <a:r>
              <a:rPr lang="en-US" dirty="0" smtClean="0">
                <a:solidFill>
                  <a:srgbClr val="FF0000"/>
                </a:solidFill>
                <a:latin typeface="+mj-lt"/>
              </a:rPr>
              <a:t>Saving does not submit the submittal through SPARS to NNS. </a:t>
            </a:r>
            <a:endParaRPr lang="en-US" dirty="0">
              <a:solidFill>
                <a:srgbClr val="FF0000"/>
              </a:solidFill>
              <a:latin typeface="+mj-lt"/>
            </a:endParaRPr>
          </a:p>
        </p:txBody>
      </p:sp>
      <p:pic>
        <p:nvPicPr>
          <p:cNvPr id="4" name="Picture 3"/>
          <p:cNvPicPr>
            <a:picLocks noChangeAspect="1"/>
          </p:cNvPicPr>
          <p:nvPr/>
        </p:nvPicPr>
        <p:blipFill>
          <a:blip r:embed="rId4"/>
          <a:stretch>
            <a:fillRect/>
          </a:stretch>
        </p:blipFill>
        <p:spPr>
          <a:xfrm>
            <a:off x="1771650" y="3862146"/>
            <a:ext cx="8648700" cy="2057400"/>
          </a:xfrm>
          <a:prstGeom prst="rect">
            <a:avLst/>
          </a:prstGeom>
        </p:spPr>
      </p:pic>
    </p:spTree>
    <p:custDataLst>
      <p:tags r:id="rId1"/>
    </p:custDataLst>
    <p:extLst>
      <p:ext uri="{BB962C8B-B14F-4D97-AF65-F5344CB8AC3E}">
        <p14:creationId xmlns:p14="http://schemas.microsoft.com/office/powerpoint/2010/main" val="1617182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Delete Submittals</a:t>
            </a:r>
            <a:endParaRPr lang="en-US" dirty="0"/>
          </a:p>
        </p:txBody>
      </p:sp>
      <p:sp>
        <p:nvSpPr>
          <p:cNvPr id="3" name="Content Placeholder 2"/>
          <p:cNvSpPr>
            <a:spLocks noGrp="1"/>
          </p:cNvSpPr>
          <p:nvPr>
            <p:ph idx="1"/>
          </p:nvPr>
        </p:nvSpPr>
        <p:spPr/>
        <p:txBody>
          <a:bodyPr/>
          <a:lstStyle/>
          <a:p>
            <a:r>
              <a:rPr lang="en-US" dirty="0" smtClean="0">
                <a:solidFill>
                  <a:schemeClr val="tx1"/>
                </a:solidFill>
                <a:latin typeface="+mj-lt"/>
              </a:rPr>
              <a:t>Prior to submitting a submittal, it can be deleted completely from SPARS.</a:t>
            </a:r>
          </a:p>
          <a:p>
            <a:r>
              <a:rPr lang="en-US" dirty="0" smtClean="0">
                <a:solidFill>
                  <a:schemeClr val="tx1"/>
                </a:solidFill>
                <a:latin typeface="+mj-lt"/>
              </a:rPr>
              <a:t>Clicking the “Delete” button will bring a pop-up window to confirm the deletion.</a:t>
            </a:r>
          </a:p>
          <a:p>
            <a:r>
              <a:rPr lang="en-US" dirty="0" smtClean="0">
                <a:solidFill>
                  <a:schemeClr val="tx1"/>
                </a:solidFill>
                <a:latin typeface="+mj-lt"/>
              </a:rPr>
              <a:t>After clicking OK there will be a confirmation that the action  was successful.</a:t>
            </a:r>
          </a:p>
        </p:txBody>
      </p:sp>
      <p:pic>
        <p:nvPicPr>
          <p:cNvPr id="4" name="Picture 3"/>
          <p:cNvPicPr>
            <a:picLocks noChangeAspect="1"/>
          </p:cNvPicPr>
          <p:nvPr/>
        </p:nvPicPr>
        <p:blipFill>
          <a:blip r:embed="rId4"/>
          <a:stretch>
            <a:fillRect/>
          </a:stretch>
        </p:blipFill>
        <p:spPr>
          <a:xfrm>
            <a:off x="3028950" y="3694665"/>
            <a:ext cx="6134100" cy="2343150"/>
          </a:xfrm>
          <a:prstGeom prst="rect">
            <a:avLst/>
          </a:prstGeom>
        </p:spPr>
      </p:pic>
      <p:pic>
        <p:nvPicPr>
          <p:cNvPr id="5" name="Picture 4"/>
          <p:cNvPicPr>
            <a:picLocks noChangeAspect="1"/>
          </p:cNvPicPr>
          <p:nvPr/>
        </p:nvPicPr>
        <p:blipFill>
          <a:blip r:embed="rId5"/>
          <a:stretch>
            <a:fillRect/>
          </a:stretch>
        </p:blipFill>
        <p:spPr>
          <a:xfrm>
            <a:off x="1909762" y="6219825"/>
            <a:ext cx="8505825" cy="533400"/>
          </a:xfrm>
          <a:prstGeom prst="rect">
            <a:avLst/>
          </a:prstGeom>
        </p:spPr>
      </p:pic>
    </p:spTree>
    <p:custDataLst>
      <p:tags r:id="rId1"/>
    </p:custDataLst>
    <p:extLst>
      <p:ext uri="{BB962C8B-B14F-4D97-AF65-F5344CB8AC3E}">
        <p14:creationId xmlns:p14="http://schemas.microsoft.com/office/powerpoint/2010/main" val="3513977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Submit Submittals</a:t>
            </a:r>
            <a:endParaRPr lang="en-US" dirty="0"/>
          </a:p>
        </p:txBody>
      </p:sp>
      <p:sp>
        <p:nvSpPr>
          <p:cNvPr id="3" name="Content Placeholder 2"/>
          <p:cNvSpPr>
            <a:spLocks noGrp="1"/>
          </p:cNvSpPr>
          <p:nvPr>
            <p:ph idx="1"/>
          </p:nvPr>
        </p:nvSpPr>
        <p:spPr>
          <a:xfrm>
            <a:off x="838200" y="1511663"/>
            <a:ext cx="10515600" cy="4351338"/>
          </a:xfrm>
        </p:spPr>
        <p:txBody>
          <a:bodyPr>
            <a:normAutofit/>
          </a:bodyPr>
          <a:lstStyle/>
          <a:p>
            <a:r>
              <a:rPr lang="en-US" dirty="0">
                <a:solidFill>
                  <a:schemeClr val="tx1"/>
                </a:solidFill>
              </a:rPr>
              <a:t>When ready, press the “Submit” button. There will be a reminder that this process </a:t>
            </a:r>
            <a:r>
              <a:rPr lang="en-US" u="sng" dirty="0">
                <a:solidFill>
                  <a:schemeClr val="tx1"/>
                </a:solidFill>
              </a:rPr>
              <a:t>should not</a:t>
            </a:r>
            <a:r>
              <a:rPr lang="en-US" dirty="0">
                <a:solidFill>
                  <a:schemeClr val="tx1"/>
                </a:solidFill>
              </a:rPr>
              <a:t> be used for NNPI. </a:t>
            </a:r>
          </a:p>
          <a:p>
            <a:r>
              <a:rPr lang="en-US" dirty="0">
                <a:solidFill>
                  <a:schemeClr val="tx1"/>
                </a:solidFill>
              </a:rPr>
              <a:t>If there are no entry errors, a confirmation will be seen that the submittal was </a:t>
            </a:r>
            <a:r>
              <a:rPr lang="en-US" dirty="0" smtClean="0">
                <a:solidFill>
                  <a:schemeClr val="tx1"/>
                </a:solidFill>
              </a:rPr>
              <a:t>sent to NNS.  </a:t>
            </a:r>
            <a:endParaRPr lang="en-US" dirty="0">
              <a:solidFill>
                <a:schemeClr val="tx1"/>
              </a:solidFill>
            </a:endParaRPr>
          </a:p>
        </p:txBody>
      </p:sp>
      <p:pic>
        <p:nvPicPr>
          <p:cNvPr id="4" name="Picture 3"/>
          <p:cNvPicPr>
            <a:picLocks noChangeAspect="1"/>
          </p:cNvPicPr>
          <p:nvPr/>
        </p:nvPicPr>
        <p:blipFill>
          <a:blip r:embed="rId4"/>
          <a:stretch>
            <a:fillRect/>
          </a:stretch>
        </p:blipFill>
        <p:spPr>
          <a:xfrm>
            <a:off x="528637" y="3048000"/>
            <a:ext cx="11306175" cy="3686175"/>
          </a:xfrm>
          <a:prstGeom prst="rect">
            <a:avLst/>
          </a:prstGeom>
        </p:spPr>
      </p:pic>
    </p:spTree>
    <p:custDataLst>
      <p:tags r:id="rId1"/>
    </p:custDataLst>
    <p:extLst>
      <p:ext uri="{BB962C8B-B14F-4D97-AF65-F5344CB8AC3E}">
        <p14:creationId xmlns:p14="http://schemas.microsoft.com/office/powerpoint/2010/main" val="827448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l="1039" t="19473" r="30612" b="48824"/>
          <a:stretch>
            <a:fillRect/>
          </a:stretch>
        </p:blipFill>
        <p:spPr bwMode="auto">
          <a:xfrm>
            <a:off x="203044" y="3098718"/>
            <a:ext cx="6755810" cy="1958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Failed Submittals</a:t>
            </a:r>
            <a:endParaRPr lang="en-US" dirty="0"/>
          </a:p>
        </p:txBody>
      </p:sp>
      <p:sp>
        <p:nvSpPr>
          <p:cNvPr id="3" name="Content Placeholder 2"/>
          <p:cNvSpPr>
            <a:spLocks noGrp="1"/>
          </p:cNvSpPr>
          <p:nvPr>
            <p:ph idx="1"/>
          </p:nvPr>
        </p:nvSpPr>
        <p:spPr>
          <a:xfrm>
            <a:off x="838200" y="1451138"/>
            <a:ext cx="10515600" cy="4351338"/>
          </a:xfrm>
        </p:spPr>
        <p:txBody>
          <a:bodyPr/>
          <a:lstStyle/>
          <a:p>
            <a:r>
              <a:rPr lang="en-US" dirty="0" smtClean="0">
                <a:solidFill>
                  <a:schemeClr val="tx1"/>
                </a:solidFill>
              </a:rPr>
              <a:t>If and when submittals fail, open the intended document by clicking on the </a:t>
            </a:r>
            <a:r>
              <a:rPr lang="en-US" u="sng" dirty="0" smtClean="0">
                <a:solidFill>
                  <a:schemeClr val="tx1"/>
                </a:solidFill>
              </a:rPr>
              <a:t>VES Tracking Number</a:t>
            </a:r>
            <a:r>
              <a:rPr lang="en-US" dirty="0" smtClean="0">
                <a:solidFill>
                  <a:schemeClr val="tx1"/>
                </a:solidFill>
              </a:rPr>
              <a:t> from the Active Forms list.</a:t>
            </a:r>
            <a:endParaRPr lang="en-US" u="sng" dirty="0" smtClean="0">
              <a:solidFill>
                <a:schemeClr val="tx1"/>
              </a:solidFill>
            </a:endParaRPr>
          </a:p>
          <a:p>
            <a:r>
              <a:rPr lang="en-US" dirty="0" smtClean="0">
                <a:solidFill>
                  <a:schemeClr val="tx1"/>
                </a:solidFill>
              </a:rPr>
              <a:t>The reason for failure of the submittal process is displayed on the opened form.</a:t>
            </a:r>
            <a:endParaRPr lang="en-US" dirty="0">
              <a:solidFill>
                <a:schemeClr val="tx1"/>
              </a:solidFill>
            </a:endParaRPr>
          </a:p>
        </p:txBody>
      </p:sp>
      <p:sp>
        <p:nvSpPr>
          <p:cNvPr id="12" name="Right Arrow 11"/>
          <p:cNvSpPr/>
          <p:nvPr/>
        </p:nvSpPr>
        <p:spPr>
          <a:xfrm rot="16200000">
            <a:off x="1612548" y="5320543"/>
            <a:ext cx="648807" cy="247694"/>
          </a:xfrm>
          <a:prstGeom prst="rightArrow">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 Box 11"/>
          <p:cNvSpPr txBox="1">
            <a:spLocks noChangeArrowheads="1"/>
          </p:cNvSpPr>
          <p:nvPr/>
        </p:nvSpPr>
        <p:spPr bwMode="auto">
          <a:xfrm>
            <a:off x="3314468" y="6107500"/>
            <a:ext cx="8606118" cy="431895"/>
          </a:xfrm>
          <a:prstGeom prst="rect">
            <a:avLst/>
          </a:prstGeom>
          <a:solidFill>
            <a:srgbClr val="0947A1"/>
          </a:solidFill>
          <a:ln w="9525" algn="ctr">
            <a:noFill/>
            <a:miter lim="800000"/>
            <a:headEnd/>
            <a:tailEnd/>
          </a:ln>
        </p:spPr>
        <p:txBody>
          <a:bodyPr wrap="none" bIns="64008" anchor="ctr"/>
          <a:lstStyle/>
          <a:p>
            <a:pPr marL="231775" indent="-231775" algn="ctr">
              <a:spcBef>
                <a:spcPts val="600"/>
              </a:spcBef>
            </a:pPr>
            <a:r>
              <a:rPr lang="en-US" sz="1600" b="1" dirty="0" smtClean="0">
                <a:solidFill>
                  <a:schemeClr val="bg1"/>
                </a:solidFill>
                <a:latin typeface="Arial" charset="0"/>
              </a:rPr>
              <a:t>NOTE: If </a:t>
            </a:r>
            <a:r>
              <a:rPr lang="en-US" sz="1600" b="1" dirty="0">
                <a:solidFill>
                  <a:schemeClr val="bg1"/>
                </a:solidFill>
                <a:latin typeface="Arial" charset="0"/>
              </a:rPr>
              <a:t>the error message does not make sense, contact </a:t>
            </a:r>
            <a:r>
              <a:rPr lang="en-US" sz="1600" b="1" u="sng" dirty="0" smtClean="0">
                <a:solidFill>
                  <a:schemeClr val="bg1"/>
                </a:solidFill>
                <a:latin typeface="Arial" charset="0"/>
              </a:rPr>
              <a:t>SPARS@hii-nns.com</a:t>
            </a:r>
            <a:r>
              <a:rPr lang="en-US" sz="1600" b="1" dirty="0" smtClean="0">
                <a:solidFill>
                  <a:schemeClr val="bg1"/>
                </a:solidFill>
                <a:latin typeface="Arial" charset="0"/>
              </a:rPr>
              <a:t> for help.</a:t>
            </a:r>
            <a:endParaRPr lang="en-US" sz="1600" b="1" dirty="0">
              <a:solidFill>
                <a:schemeClr val="bg1"/>
              </a:solidFill>
              <a:latin typeface="Arial" charset="0"/>
            </a:endParaRPr>
          </a:p>
        </p:txBody>
      </p:sp>
      <p:pic>
        <p:nvPicPr>
          <p:cNvPr id="8" name="Picture 2"/>
          <p:cNvPicPr>
            <a:picLocks noChangeAspect="1" noChangeArrowheads="1"/>
          </p:cNvPicPr>
          <p:nvPr/>
        </p:nvPicPr>
        <p:blipFill>
          <a:blip r:embed="rId5" cstate="print"/>
          <a:srcRect t="43103"/>
          <a:stretch>
            <a:fillRect/>
          </a:stretch>
        </p:blipFill>
        <p:spPr bwMode="auto">
          <a:xfrm>
            <a:off x="3288092" y="4019195"/>
            <a:ext cx="8559083" cy="1941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ight Arrow 10"/>
          <p:cNvSpPr/>
          <p:nvPr/>
        </p:nvSpPr>
        <p:spPr>
          <a:xfrm rot="5400000">
            <a:off x="7055500" y="3990729"/>
            <a:ext cx="708236" cy="256477"/>
          </a:xfrm>
          <a:prstGeom prst="rightArrow">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1667033" y="4517516"/>
            <a:ext cx="539836" cy="513351"/>
          </a:xfrm>
          <a:prstGeom prst="rect">
            <a:avLst/>
          </a:prstGeom>
          <a:solidFill>
            <a:schemeClr val="tx1"/>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10" name="Rectangle 9"/>
          <p:cNvSpPr/>
          <p:nvPr/>
        </p:nvSpPr>
        <p:spPr>
          <a:xfrm flipV="1">
            <a:off x="7022757" y="4945573"/>
            <a:ext cx="773722" cy="260906"/>
          </a:xfrm>
          <a:prstGeom prst="rect">
            <a:avLst/>
          </a:prstGeom>
          <a:solidFill>
            <a:schemeClr val="tx1"/>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14" name="Rectangle 13"/>
          <p:cNvSpPr/>
          <p:nvPr/>
        </p:nvSpPr>
        <p:spPr>
          <a:xfrm>
            <a:off x="5463960" y="5287164"/>
            <a:ext cx="813748" cy="251990"/>
          </a:xfrm>
          <a:prstGeom prst="rect">
            <a:avLst/>
          </a:prstGeom>
          <a:solidFill>
            <a:schemeClr val="tx1"/>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15" name="Rectangle 14"/>
          <p:cNvSpPr/>
          <p:nvPr/>
        </p:nvSpPr>
        <p:spPr>
          <a:xfrm>
            <a:off x="4825053" y="5691339"/>
            <a:ext cx="813748" cy="251990"/>
          </a:xfrm>
          <a:prstGeom prst="rect">
            <a:avLst/>
          </a:prstGeom>
          <a:solidFill>
            <a:schemeClr val="tx1"/>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16" name="Rectangle 15"/>
          <p:cNvSpPr/>
          <p:nvPr/>
        </p:nvSpPr>
        <p:spPr>
          <a:xfrm>
            <a:off x="7905059" y="5287164"/>
            <a:ext cx="904833" cy="251990"/>
          </a:xfrm>
          <a:prstGeom prst="rect">
            <a:avLst/>
          </a:prstGeom>
          <a:solidFill>
            <a:schemeClr val="tx1"/>
          </a:solidFill>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786618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Before Submittal</a:t>
            </a:r>
            <a:endParaRPr lang="en-US" dirty="0"/>
          </a:p>
        </p:txBody>
      </p:sp>
      <p:sp>
        <p:nvSpPr>
          <p:cNvPr id="3" name="Content Placeholder 2"/>
          <p:cNvSpPr>
            <a:spLocks noGrp="1"/>
          </p:cNvSpPr>
          <p:nvPr>
            <p:ph idx="1"/>
          </p:nvPr>
        </p:nvSpPr>
        <p:spPr/>
        <p:txBody>
          <a:bodyPr>
            <a:normAutofit/>
          </a:bodyPr>
          <a:lstStyle/>
          <a:p>
            <a:r>
              <a:rPr lang="en-US" sz="2000" dirty="0" smtClean="0">
                <a:latin typeface="+mj-lt"/>
              </a:rPr>
              <a:t>While working on a submittal, the status will show “In Progress” until it is submitted</a:t>
            </a:r>
            <a:r>
              <a:rPr lang="en-US" sz="2000" dirty="0" smtClean="0">
                <a:solidFill>
                  <a:srgbClr val="FF0000"/>
                </a:solidFill>
                <a:latin typeface="+mj-lt"/>
              </a:rPr>
              <a:t>.</a:t>
            </a:r>
          </a:p>
          <a:p>
            <a:r>
              <a:rPr lang="en-US" sz="2000" dirty="0" smtClean="0">
                <a:latin typeface="+mj-lt"/>
              </a:rPr>
              <a:t>When there is an error on a submittal the user will get an email notification and the status will show up as “In Progress” in </a:t>
            </a:r>
            <a:r>
              <a:rPr lang="en-US" sz="2000" b="1" dirty="0" smtClean="0">
                <a:solidFill>
                  <a:srgbClr val="FF0000"/>
                </a:solidFill>
                <a:latin typeface="+mj-lt"/>
              </a:rPr>
              <a:t>RED</a:t>
            </a:r>
            <a:r>
              <a:rPr lang="en-US" sz="2000" dirty="0" smtClean="0">
                <a:latin typeface="+mj-lt"/>
              </a:rPr>
              <a:t>.</a:t>
            </a:r>
            <a:r>
              <a:rPr lang="en-US" sz="2000" dirty="0" smtClean="0">
                <a:solidFill>
                  <a:srgbClr val="FF0000"/>
                </a:solidFill>
                <a:latin typeface="+mj-lt"/>
              </a:rPr>
              <a:t>  </a:t>
            </a:r>
            <a:r>
              <a:rPr lang="en-US" sz="2000" dirty="0" smtClean="0">
                <a:latin typeface="+mj-lt"/>
              </a:rPr>
              <a:t>At this time, the submission can be edited/corrected.</a:t>
            </a:r>
          </a:p>
          <a:p>
            <a:endParaRPr lang="en-US" sz="2000" dirty="0">
              <a:latin typeface="+mj-lt"/>
            </a:endParaRPr>
          </a:p>
        </p:txBody>
      </p:sp>
      <p:pic>
        <p:nvPicPr>
          <p:cNvPr id="4" name="Picture 3"/>
          <p:cNvPicPr>
            <a:picLocks noChangeAspect="1"/>
          </p:cNvPicPr>
          <p:nvPr/>
        </p:nvPicPr>
        <p:blipFill>
          <a:blip r:embed="rId4"/>
          <a:stretch>
            <a:fillRect/>
          </a:stretch>
        </p:blipFill>
        <p:spPr>
          <a:xfrm>
            <a:off x="128587" y="3019425"/>
            <a:ext cx="11934825" cy="3752850"/>
          </a:xfrm>
          <a:prstGeom prst="rect">
            <a:avLst/>
          </a:prstGeom>
        </p:spPr>
      </p:pic>
    </p:spTree>
    <p:custDataLst>
      <p:tags r:id="rId1"/>
    </p:custDataLst>
    <p:extLst>
      <p:ext uri="{BB962C8B-B14F-4D97-AF65-F5344CB8AC3E}">
        <p14:creationId xmlns:p14="http://schemas.microsoft.com/office/powerpoint/2010/main" val="2748131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can use SPARS and what are the advantages?</a:t>
            </a:r>
            <a:endParaRPr lang="en-US" dirty="0"/>
          </a:p>
        </p:txBody>
      </p:sp>
      <p:sp>
        <p:nvSpPr>
          <p:cNvPr id="3" name="Content Placeholder 2"/>
          <p:cNvSpPr>
            <a:spLocks noGrp="1"/>
          </p:cNvSpPr>
          <p:nvPr>
            <p:ph idx="1"/>
          </p:nvPr>
        </p:nvSpPr>
        <p:spPr>
          <a:xfrm>
            <a:off x="671945" y="1660358"/>
            <a:ext cx="10515600" cy="4529857"/>
          </a:xfrm>
        </p:spPr>
        <p:txBody>
          <a:bodyPr>
            <a:normAutofit/>
          </a:bodyPr>
          <a:lstStyle/>
          <a:p>
            <a:pPr marL="0" indent="0">
              <a:buNone/>
            </a:pPr>
            <a:r>
              <a:rPr lang="en-US" sz="2000" dirty="0" smtClean="0">
                <a:solidFill>
                  <a:schemeClr val="tx1"/>
                </a:solidFill>
              </a:rPr>
              <a:t>SPARS is available to all suppliers, however the Supplier must be eligible for electronic CUI transmissions to share/receive CUI: </a:t>
            </a:r>
          </a:p>
        </p:txBody>
      </p:sp>
      <p:sp>
        <p:nvSpPr>
          <p:cNvPr id="5" name="Content Placeholder 2"/>
          <p:cNvSpPr txBox="1">
            <a:spLocks/>
          </p:cNvSpPr>
          <p:nvPr/>
        </p:nvSpPr>
        <p:spPr>
          <a:xfrm>
            <a:off x="671945" y="2454442"/>
            <a:ext cx="4926677" cy="3020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rPr>
              <a:t>Advantages include:</a:t>
            </a:r>
          </a:p>
          <a:p>
            <a:r>
              <a:rPr lang="en-US" sz="1800" dirty="0" smtClean="0">
                <a:solidFill>
                  <a:schemeClr val="tx1"/>
                </a:solidFill>
              </a:rPr>
              <a:t>No mail costs to submit documents for approval</a:t>
            </a:r>
          </a:p>
          <a:p>
            <a:r>
              <a:rPr lang="en-US" sz="1800" dirty="0" smtClean="0">
                <a:solidFill>
                  <a:schemeClr val="tx1"/>
                </a:solidFill>
              </a:rPr>
              <a:t>Eliminates the time required for postal delivery</a:t>
            </a:r>
          </a:p>
          <a:p>
            <a:r>
              <a:rPr lang="en-US" sz="1800" dirty="0" smtClean="0">
                <a:solidFill>
                  <a:schemeClr val="tx1"/>
                </a:solidFill>
              </a:rPr>
              <a:t>Timely confirmation of submittals</a:t>
            </a:r>
          </a:p>
          <a:p>
            <a:r>
              <a:rPr lang="en-US" sz="1800" dirty="0" smtClean="0">
                <a:solidFill>
                  <a:schemeClr val="tx1"/>
                </a:solidFill>
              </a:rPr>
              <a:t>Automatic email notifications and updates when the status</a:t>
            </a:r>
            <a:endParaRPr lang="en-US" sz="1800" strike="sngStrike" dirty="0">
              <a:solidFill>
                <a:schemeClr val="tx1"/>
              </a:solidFill>
            </a:endParaRPr>
          </a:p>
        </p:txBody>
      </p:sp>
      <p:sp>
        <p:nvSpPr>
          <p:cNvPr id="6" name="Content Placeholder 2"/>
          <p:cNvSpPr txBox="1">
            <a:spLocks/>
          </p:cNvSpPr>
          <p:nvPr/>
        </p:nvSpPr>
        <p:spPr>
          <a:xfrm>
            <a:off x="5929745" y="2454442"/>
            <a:ext cx="4926677" cy="3020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smtClean="0">
              <a:solidFill>
                <a:schemeClr val="tx1"/>
              </a:solidFill>
            </a:endParaRPr>
          </a:p>
          <a:p>
            <a:r>
              <a:rPr lang="en-US" sz="1800" dirty="0" smtClean="0">
                <a:solidFill>
                  <a:schemeClr val="tx1"/>
                </a:solidFill>
              </a:rPr>
              <a:t>Real-time feedback, producing a tracking number for each submittal</a:t>
            </a:r>
          </a:p>
          <a:p>
            <a:r>
              <a:rPr lang="en-US" sz="1800" dirty="0" smtClean="0">
                <a:solidFill>
                  <a:schemeClr val="tx1"/>
                </a:solidFill>
              </a:rPr>
              <a:t>Comments can be returned electronically with submitted documents</a:t>
            </a:r>
          </a:p>
          <a:p>
            <a:r>
              <a:rPr lang="en-US" sz="1800" dirty="0" smtClean="0">
                <a:solidFill>
                  <a:schemeClr val="tx1"/>
                </a:solidFill>
              </a:rPr>
              <a:t>Serves as a permanent record for the Supplier</a:t>
            </a:r>
          </a:p>
          <a:p>
            <a:r>
              <a:rPr lang="en-US" sz="1800" dirty="0" smtClean="0">
                <a:solidFill>
                  <a:schemeClr val="tx1"/>
                </a:solidFill>
              </a:rPr>
              <a:t>Questions are answered by Purchase Order Line Item</a:t>
            </a:r>
            <a:endParaRPr lang="en-US" sz="1800" dirty="0">
              <a:solidFill>
                <a:schemeClr val="tx1"/>
              </a:solidFill>
            </a:endParaRPr>
          </a:p>
        </p:txBody>
      </p:sp>
      <p:sp>
        <p:nvSpPr>
          <p:cNvPr id="7" name="Text Box 11"/>
          <p:cNvSpPr txBox="1">
            <a:spLocks noChangeArrowheads="1"/>
          </p:cNvSpPr>
          <p:nvPr/>
        </p:nvSpPr>
        <p:spPr bwMode="auto">
          <a:xfrm>
            <a:off x="671944" y="5474454"/>
            <a:ext cx="10515601" cy="799597"/>
          </a:xfrm>
          <a:prstGeom prst="rect">
            <a:avLst/>
          </a:prstGeom>
          <a:solidFill>
            <a:schemeClr val="accent3">
              <a:lumMod val="40000"/>
              <a:lumOff val="60000"/>
            </a:schemeClr>
          </a:solidFill>
          <a:ln w="9525" algn="ctr">
            <a:noFill/>
            <a:miter lim="800000"/>
            <a:headEnd/>
            <a:tailEnd/>
          </a:ln>
        </p:spPr>
        <p:txBody>
          <a:bodyPr wrap="none" bIns="64008" anchor="ctr"/>
          <a:lstStyle/>
          <a:p>
            <a:pPr marL="231775" indent="-231775" algn="ctr"/>
            <a:r>
              <a:rPr lang="en-US" sz="1400" b="1" dirty="0" smtClean="0">
                <a:latin typeface="Arial" charset="0"/>
              </a:rPr>
              <a:t>NOTE: To be eligible for electronic CUI transmission, you must have completed the NIST Questionnaire through Exostar’s </a:t>
            </a:r>
          </a:p>
          <a:p>
            <a:pPr marL="231775" indent="-231775" algn="ctr"/>
            <a:r>
              <a:rPr lang="en-US" sz="1400" b="1" dirty="0" smtClean="0">
                <a:latin typeface="Arial" charset="0"/>
              </a:rPr>
              <a:t>Onboarding Module application.  To determine status and/or seek approval, contact </a:t>
            </a:r>
            <a:r>
              <a:rPr lang="en-US" sz="1400" b="1" dirty="0" smtClean="0">
                <a:latin typeface="Arial" charset="0"/>
                <a:hlinkClick r:id="rId2"/>
              </a:rPr>
              <a:t>Exostar@hii-nns.com</a:t>
            </a:r>
            <a:r>
              <a:rPr lang="en-US" sz="1400" b="1" dirty="0" smtClean="0">
                <a:latin typeface="Arial" charset="0"/>
              </a:rPr>
              <a:t>.  </a:t>
            </a:r>
          </a:p>
        </p:txBody>
      </p:sp>
    </p:spTree>
    <p:extLst>
      <p:ext uri="{BB962C8B-B14F-4D97-AF65-F5344CB8AC3E}">
        <p14:creationId xmlns:p14="http://schemas.microsoft.com/office/powerpoint/2010/main" val="3907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After Submittal</a:t>
            </a:r>
            <a:endParaRPr lang="en-US" dirty="0"/>
          </a:p>
        </p:txBody>
      </p:sp>
      <p:sp>
        <p:nvSpPr>
          <p:cNvPr id="3" name="Content Placeholder 2"/>
          <p:cNvSpPr>
            <a:spLocks noGrp="1"/>
          </p:cNvSpPr>
          <p:nvPr>
            <p:ph idx="1"/>
          </p:nvPr>
        </p:nvSpPr>
        <p:spPr>
          <a:xfrm>
            <a:off x="838200" y="1605784"/>
            <a:ext cx="10515600" cy="4969830"/>
          </a:xfrm>
        </p:spPr>
        <p:txBody>
          <a:bodyPr>
            <a:normAutofit lnSpcReduction="10000"/>
          </a:bodyPr>
          <a:lstStyle/>
          <a:p>
            <a:r>
              <a:rPr lang="en-US" dirty="0" smtClean="0">
                <a:solidFill>
                  <a:schemeClr val="tx1"/>
                </a:solidFill>
                <a:latin typeface="+mj-lt"/>
              </a:rPr>
              <a:t>When a submission is successful, an e-mail will be sent to the user and the status in SPARS will change to “Submitted”.</a:t>
            </a:r>
          </a:p>
          <a:p>
            <a:endParaRPr lang="en-US" dirty="0" smtClean="0">
              <a:latin typeface="+mj-lt"/>
            </a:endParaRPr>
          </a:p>
          <a:p>
            <a:endParaRPr lang="en-US" sz="3200" dirty="0">
              <a:latin typeface="+mj-lt"/>
            </a:endParaRPr>
          </a:p>
          <a:p>
            <a:endParaRPr lang="en-US" dirty="0" smtClean="0">
              <a:latin typeface="+mj-lt"/>
            </a:endParaRPr>
          </a:p>
          <a:p>
            <a:endParaRPr lang="en-US" dirty="0" smtClean="0">
              <a:latin typeface="+mj-lt"/>
            </a:endParaRPr>
          </a:p>
          <a:p>
            <a:endParaRPr lang="en-US" dirty="0">
              <a:latin typeface="+mj-lt"/>
            </a:endParaRPr>
          </a:p>
          <a:p>
            <a:endParaRPr lang="en-US" dirty="0">
              <a:latin typeface="+mj-lt"/>
            </a:endParaRPr>
          </a:p>
          <a:p>
            <a:r>
              <a:rPr lang="en-US" dirty="0" smtClean="0">
                <a:solidFill>
                  <a:schemeClr val="tx1"/>
                </a:solidFill>
                <a:latin typeface="+mj-lt"/>
              </a:rPr>
              <a:t>The NNS Tracking Number and ECD fields will populate</a:t>
            </a:r>
            <a:r>
              <a:rPr lang="en-US" strike="sngStrike" dirty="0" smtClean="0">
                <a:solidFill>
                  <a:schemeClr val="tx1"/>
                </a:solidFill>
                <a:latin typeface="+mj-lt"/>
              </a:rPr>
              <a:t>d</a:t>
            </a:r>
            <a:r>
              <a:rPr lang="en-US" dirty="0" smtClean="0">
                <a:solidFill>
                  <a:schemeClr val="tx1"/>
                </a:solidFill>
                <a:latin typeface="+mj-lt"/>
              </a:rPr>
              <a:t>.</a:t>
            </a:r>
            <a:endParaRPr lang="en-US" sz="1400" dirty="0">
              <a:solidFill>
                <a:schemeClr val="tx1"/>
              </a:solidFill>
              <a:latin typeface="+mj-lt"/>
            </a:endParaRPr>
          </a:p>
          <a:p>
            <a:r>
              <a:rPr lang="en-US" dirty="0" smtClean="0">
                <a:solidFill>
                  <a:schemeClr val="tx1"/>
                </a:solidFill>
                <a:latin typeface="+mj-lt"/>
              </a:rPr>
              <a:t>Once NNS has completed its review of the submittal, the user will receive another e-mail notification and the status will change to “Completed”.</a:t>
            </a:r>
            <a:endParaRPr lang="en-US" dirty="0">
              <a:solidFill>
                <a:schemeClr val="tx1"/>
              </a:solidFill>
              <a:latin typeface="+mj-lt"/>
            </a:endParaRPr>
          </a:p>
        </p:txBody>
      </p:sp>
      <p:pic>
        <p:nvPicPr>
          <p:cNvPr id="4" name="Picture 3"/>
          <p:cNvPicPr>
            <a:picLocks noChangeAspect="1"/>
          </p:cNvPicPr>
          <p:nvPr/>
        </p:nvPicPr>
        <p:blipFill>
          <a:blip r:embed="rId4"/>
          <a:stretch>
            <a:fillRect/>
          </a:stretch>
        </p:blipFill>
        <p:spPr>
          <a:xfrm>
            <a:off x="2076450" y="2328862"/>
            <a:ext cx="8039100" cy="2524125"/>
          </a:xfrm>
          <a:prstGeom prst="rect">
            <a:avLst/>
          </a:prstGeom>
        </p:spPr>
      </p:pic>
    </p:spTree>
    <p:custDataLst>
      <p:tags r:id="rId1"/>
    </p:custDataLst>
    <p:extLst>
      <p:ext uri="{BB962C8B-B14F-4D97-AF65-F5344CB8AC3E}">
        <p14:creationId xmlns:p14="http://schemas.microsoft.com/office/powerpoint/2010/main" val="3279824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Estimated Completion Dates (ECD)</a:t>
            </a:r>
            <a:endParaRPr lang="en-US" dirty="0"/>
          </a:p>
        </p:txBody>
      </p:sp>
      <p:sp>
        <p:nvSpPr>
          <p:cNvPr id="3" name="Content Placeholder 2"/>
          <p:cNvSpPr>
            <a:spLocks noGrp="1"/>
          </p:cNvSpPr>
          <p:nvPr>
            <p:ph idx="1"/>
          </p:nvPr>
        </p:nvSpPr>
        <p:spPr>
          <a:xfrm>
            <a:off x="838200" y="1686477"/>
            <a:ext cx="10515600" cy="4351338"/>
          </a:xfrm>
        </p:spPr>
        <p:txBody>
          <a:bodyPr>
            <a:normAutofit/>
          </a:bodyPr>
          <a:lstStyle/>
          <a:p>
            <a:r>
              <a:rPr lang="en-US" sz="2000" dirty="0" smtClean="0">
                <a:solidFill>
                  <a:schemeClr val="tx1"/>
                </a:solidFill>
              </a:rPr>
              <a:t>ECDs initially default to the date generated by the NNS internal system.</a:t>
            </a:r>
          </a:p>
          <a:p>
            <a:r>
              <a:rPr lang="en-US" sz="2000" dirty="0" smtClean="0">
                <a:solidFill>
                  <a:schemeClr val="tx1"/>
                </a:solidFill>
              </a:rPr>
              <a:t>Later updates will reflect NNS review and other work to the submittal.</a:t>
            </a:r>
          </a:p>
          <a:p>
            <a:endParaRPr lang="en-US" sz="2000" dirty="0"/>
          </a:p>
        </p:txBody>
      </p:sp>
      <p:pic>
        <p:nvPicPr>
          <p:cNvPr id="4" name="Picture 3"/>
          <p:cNvPicPr>
            <a:picLocks noChangeAspect="1"/>
          </p:cNvPicPr>
          <p:nvPr/>
        </p:nvPicPr>
        <p:blipFill>
          <a:blip r:embed="rId4"/>
          <a:stretch>
            <a:fillRect/>
          </a:stretch>
        </p:blipFill>
        <p:spPr>
          <a:xfrm>
            <a:off x="1752600" y="2552700"/>
            <a:ext cx="8686800" cy="4114800"/>
          </a:xfrm>
          <a:prstGeom prst="rect">
            <a:avLst/>
          </a:prstGeom>
        </p:spPr>
      </p:pic>
    </p:spTree>
    <p:custDataLst>
      <p:tags r:id="rId1"/>
    </p:custDataLst>
    <p:extLst>
      <p:ext uri="{BB962C8B-B14F-4D97-AF65-F5344CB8AC3E}">
        <p14:creationId xmlns:p14="http://schemas.microsoft.com/office/powerpoint/2010/main" val="225373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Completed Submittals</a:t>
            </a:r>
            <a:endParaRPr lang="en-US" dirty="0"/>
          </a:p>
        </p:txBody>
      </p:sp>
      <p:sp>
        <p:nvSpPr>
          <p:cNvPr id="3" name="Content Placeholder 2"/>
          <p:cNvSpPr>
            <a:spLocks noGrp="1"/>
          </p:cNvSpPr>
          <p:nvPr>
            <p:ph idx="1"/>
          </p:nvPr>
        </p:nvSpPr>
        <p:spPr>
          <a:xfrm>
            <a:off x="838200" y="3002692"/>
            <a:ext cx="4601135" cy="1426517"/>
          </a:xfrm>
        </p:spPr>
        <p:txBody>
          <a:bodyPr/>
          <a:lstStyle/>
          <a:p>
            <a:pPr marL="0" indent="0">
              <a:buNone/>
            </a:pPr>
            <a:r>
              <a:rPr lang="en-US" dirty="0" smtClean="0">
                <a:solidFill>
                  <a:schemeClr val="tx1"/>
                </a:solidFill>
                <a:latin typeface="+mj-lt"/>
              </a:rPr>
              <a:t>The completion date, submittal disposition and comments can be found on the detail screen.</a:t>
            </a:r>
          </a:p>
          <a:p>
            <a:endParaRPr lang="en-US" dirty="0"/>
          </a:p>
        </p:txBody>
      </p:sp>
      <p:pic>
        <p:nvPicPr>
          <p:cNvPr id="4" name="Picture 3"/>
          <p:cNvPicPr>
            <a:picLocks noChangeAspect="1"/>
          </p:cNvPicPr>
          <p:nvPr/>
        </p:nvPicPr>
        <p:blipFill>
          <a:blip r:embed="rId4"/>
          <a:stretch>
            <a:fillRect/>
          </a:stretch>
        </p:blipFill>
        <p:spPr>
          <a:xfrm>
            <a:off x="5439335" y="1367941"/>
            <a:ext cx="6029325" cy="5391150"/>
          </a:xfrm>
          <a:prstGeom prst="rect">
            <a:avLst/>
          </a:prstGeom>
        </p:spPr>
      </p:pic>
    </p:spTree>
    <p:custDataLst>
      <p:tags r:id="rId1"/>
    </p:custDataLst>
    <p:extLst>
      <p:ext uri="{BB962C8B-B14F-4D97-AF65-F5344CB8AC3E}">
        <p14:creationId xmlns:p14="http://schemas.microsoft.com/office/powerpoint/2010/main" val="96231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Print a Submittal</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tx1"/>
                </a:solidFill>
                <a:latin typeface="+mj-lt"/>
              </a:rPr>
              <a:t>At any time, the user can print a record of the submittal being viewed by clicking on the “Print View” and then the “Print” icon.</a:t>
            </a:r>
            <a:endParaRPr lang="en-US" dirty="0">
              <a:solidFill>
                <a:schemeClr val="tx1"/>
              </a:solidFill>
              <a:latin typeface="+mj-lt"/>
            </a:endParaRPr>
          </a:p>
        </p:txBody>
      </p:sp>
      <p:pic>
        <p:nvPicPr>
          <p:cNvPr id="4" name="Picture 3"/>
          <p:cNvPicPr>
            <a:picLocks noChangeAspect="1"/>
          </p:cNvPicPr>
          <p:nvPr/>
        </p:nvPicPr>
        <p:blipFill>
          <a:blip r:embed="rId4"/>
          <a:stretch>
            <a:fillRect/>
          </a:stretch>
        </p:blipFill>
        <p:spPr>
          <a:xfrm>
            <a:off x="838200" y="2968063"/>
            <a:ext cx="4267200" cy="2504049"/>
          </a:xfrm>
          <a:prstGeom prst="rect">
            <a:avLst/>
          </a:prstGeom>
        </p:spPr>
      </p:pic>
      <p:pic>
        <p:nvPicPr>
          <p:cNvPr id="5" name="Picture 4"/>
          <p:cNvPicPr>
            <a:picLocks noChangeAspect="1"/>
          </p:cNvPicPr>
          <p:nvPr/>
        </p:nvPicPr>
        <p:blipFill>
          <a:blip r:embed="rId5"/>
          <a:stretch>
            <a:fillRect/>
          </a:stretch>
        </p:blipFill>
        <p:spPr>
          <a:xfrm>
            <a:off x="5105400" y="2724151"/>
            <a:ext cx="5771321" cy="3875640"/>
          </a:xfrm>
          <a:prstGeom prst="rect">
            <a:avLst/>
          </a:prstGeom>
        </p:spPr>
      </p:pic>
    </p:spTree>
    <p:custDataLst>
      <p:tags r:id="rId1"/>
    </p:custDataLst>
    <p:extLst>
      <p:ext uri="{BB962C8B-B14F-4D97-AF65-F5344CB8AC3E}">
        <p14:creationId xmlns:p14="http://schemas.microsoft.com/office/powerpoint/2010/main" val="4691794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Submittals</a:t>
            </a:r>
            <a:endParaRPr lang="en-US" dirty="0"/>
          </a:p>
        </p:txBody>
      </p:sp>
      <p:sp>
        <p:nvSpPr>
          <p:cNvPr id="3" name="Content Placeholder 2"/>
          <p:cNvSpPr>
            <a:spLocks noGrp="1"/>
          </p:cNvSpPr>
          <p:nvPr>
            <p:ph idx="1"/>
          </p:nvPr>
        </p:nvSpPr>
        <p:spPr/>
        <p:txBody>
          <a:bodyPr/>
          <a:lstStyle/>
          <a:p>
            <a:pPr marL="0" indent="0">
              <a:buNone/>
              <a:defRPr/>
            </a:pPr>
            <a:r>
              <a:rPr lang="en-US" dirty="0" smtClean="0">
                <a:solidFill>
                  <a:schemeClr val="tx1"/>
                </a:solidFill>
              </a:rPr>
              <a:t>The status of each submittal will appear as a watermark over the print.  The prints are for the originators' use.</a:t>
            </a:r>
          </a:p>
        </p:txBody>
      </p:sp>
      <p:pic>
        <p:nvPicPr>
          <p:cNvPr id="4" name="Picture 3"/>
          <p:cNvPicPr>
            <a:picLocks noChangeAspect="1"/>
          </p:cNvPicPr>
          <p:nvPr/>
        </p:nvPicPr>
        <p:blipFill>
          <a:blip r:embed="rId4"/>
          <a:stretch>
            <a:fillRect/>
          </a:stretch>
        </p:blipFill>
        <p:spPr>
          <a:xfrm>
            <a:off x="276225" y="2371725"/>
            <a:ext cx="11639550" cy="3867150"/>
          </a:xfrm>
          <a:prstGeom prst="rect">
            <a:avLst/>
          </a:prstGeom>
        </p:spPr>
      </p:pic>
    </p:spTree>
    <p:custDataLst>
      <p:tags r:id="rId1"/>
    </p:custDataLst>
    <p:extLst>
      <p:ext uri="{BB962C8B-B14F-4D97-AF65-F5344CB8AC3E}">
        <p14:creationId xmlns:p14="http://schemas.microsoft.com/office/powerpoint/2010/main" val="2038928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Duplicating a Submittal</a:t>
            </a:r>
            <a:endParaRPr lang="en-US" dirty="0"/>
          </a:p>
        </p:txBody>
      </p:sp>
      <p:sp>
        <p:nvSpPr>
          <p:cNvPr id="3" name="Content Placeholder 2"/>
          <p:cNvSpPr>
            <a:spLocks noGrp="1"/>
          </p:cNvSpPr>
          <p:nvPr>
            <p:ph idx="1"/>
          </p:nvPr>
        </p:nvSpPr>
        <p:spPr/>
        <p:txBody>
          <a:bodyPr>
            <a:normAutofit/>
          </a:bodyPr>
          <a:lstStyle/>
          <a:p>
            <a:pPr marL="0" indent="0">
              <a:buNone/>
              <a:defRPr/>
            </a:pPr>
            <a:r>
              <a:rPr lang="en-US" dirty="0" smtClean="0">
                <a:solidFill>
                  <a:schemeClr val="tx1"/>
                </a:solidFill>
                <a:latin typeface="+mj-lt"/>
              </a:rPr>
              <a:t>If an existing submittal can be used as a template for another submittal, it can be copied and edited to meet the requirements of the new submittal, such as:</a:t>
            </a:r>
          </a:p>
          <a:p>
            <a:pPr lvl="1">
              <a:defRPr/>
            </a:pPr>
            <a:r>
              <a:rPr lang="en-US" dirty="0" smtClean="0">
                <a:solidFill>
                  <a:schemeClr val="tx1"/>
                </a:solidFill>
                <a:latin typeface="+mj-lt"/>
              </a:rPr>
              <a:t>Same PO but a different line item</a:t>
            </a:r>
          </a:p>
          <a:p>
            <a:pPr lvl="1">
              <a:defRPr/>
            </a:pPr>
            <a:r>
              <a:rPr lang="en-US" dirty="0" smtClean="0">
                <a:solidFill>
                  <a:schemeClr val="tx1"/>
                </a:solidFill>
                <a:latin typeface="+mj-lt"/>
              </a:rPr>
              <a:t>Same Part number from a different PO</a:t>
            </a:r>
          </a:p>
          <a:p>
            <a:pPr lvl="1">
              <a:defRPr/>
            </a:pPr>
            <a:r>
              <a:rPr lang="en-US" dirty="0" smtClean="0">
                <a:solidFill>
                  <a:schemeClr val="tx1"/>
                </a:solidFill>
                <a:latin typeface="+mj-lt"/>
              </a:rPr>
              <a:t>Similar qualification documents</a:t>
            </a:r>
          </a:p>
          <a:p>
            <a:pPr>
              <a:defRPr/>
            </a:pPr>
            <a:endParaRPr lang="en-US" dirty="0" smtClean="0">
              <a:latin typeface="+mj-lt"/>
            </a:endParaRPr>
          </a:p>
          <a:p>
            <a:pPr>
              <a:defRPr/>
            </a:pPr>
            <a:endParaRPr lang="en-US" dirty="0" smtClean="0">
              <a:latin typeface="+mj-lt"/>
            </a:endParaRPr>
          </a:p>
          <a:p>
            <a:pPr marL="0" indent="0">
              <a:buNone/>
              <a:defRPr/>
            </a:pPr>
            <a:r>
              <a:rPr lang="en-US" dirty="0" smtClean="0">
                <a:solidFill>
                  <a:schemeClr val="tx1"/>
                </a:solidFill>
                <a:latin typeface="+mj-lt"/>
              </a:rPr>
              <a:t>This is accomplished by:</a:t>
            </a:r>
          </a:p>
          <a:p>
            <a:pPr marL="911225" lvl="1" indent="-457200">
              <a:buFont typeface="+mj-lt"/>
              <a:buAutoNum type="arabicPeriod"/>
              <a:defRPr/>
            </a:pPr>
            <a:r>
              <a:rPr lang="en-US" dirty="0" smtClean="0">
                <a:solidFill>
                  <a:schemeClr val="tx1"/>
                </a:solidFill>
                <a:latin typeface="+mj-lt"/>
              </a:rPr>
              <a:t>Opening the form from the Active Forms screen.</a:t>
            </a:r>
          </a:p>
          <a:p>
            <a:pPr marL="911225" lvl="1" indent="-457200">
              <a:buFont typeface="+mj-lt"/>
              <a:buAutoNum type="arabicPeriod"/>
              <a:defRPr/>
            </a:pPr>
            <a:r>
              <a:rPr lang="en-US" dirty="0" smtClean="0">
                <a:solidFill>
                  <a:schemeClr val="tx1"/>
                </a:solidFill>
                <a:latin typeface="+mj-lt"/>
              </a:rPr>
              <a:t>Click the “Dupe Form” button, then “OK” on the pop-up window.</a:t>
            </a:r>
          </a:p>
          <a:p>
            <a:endParaRPr lang="en-US" dirty="0">
              <a:latin typeface="+mj-lt"/>
            </a:endParaRPr>
          </a:p>
        </p:txBody>
      </p:sp>
      <p:pic>
        <p:nvPicPr>
          <p:cNvPr id="4" name="Picture 3"/>
          <p:cNvPicPr>
            <a:picLocks noChangeAspect="1"/>
          </p:cNvPicPr>
          <p:nvPr/>
        </p:nvPicPr>
        <p:blipFill>
          <a:blip r:embed="rId4"/>
          <a:stretch>
            <a:fillRect/>
          </a:stretch>
        </p:blipFill>
        <p:spPr>
          <a:xfrm>
            <a:off x="6672262" y="2638183"/>
            <a:ext cx="4886325" cy="2447925"/>
          </a:xfrm>
          <a:prstGeom prst="rect">
            <a:avLst/>
          </a:prstGeom>
        </p:spPr>
      </p:pic>
    </p:spTree>
    <p:custDataLst>
      <p:tags r:id="rId1"/>
    </p:custDataLst>
    <p:extLst>
      <p:ext uri="{BB962C8B-B14F-4D97-AF65-F5344CB8AC3E}">
        <p14:creationId xmlns:p14="http://schemas.microsoft.com/office/powerpoint/2010/main" val="411142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Duplicating a Submittal, continued…</a:t>
            </a:r>
            <a:endParaRPr lang="en-US" dirty="0"/>
          </a:p>
        </p:txBody>
      </p:sp>
      <p:sp>
        <p:nvSpPr>
          <p:cNvPr id="3" name="Content Placeholder 2"/>
          <p:cNvSpPr>
            <a:spLocks noGrp="1"/>
          </p:cNvSpPr>
          <p:nvPr>
            <p:ph idx="1"/>
          </p:nvPr>
        </p:nvSpPr>
        <p:spPr>
          <a:xfrm>
            <a:off x="838200" y="1975589"/>
            <a:ext cx="6228229" cy="3625111"/>
          </a:xfrm>
        </p:spPr>
        <p:txBody>
          <a:bodyPr>
            <a:normAutofit/>
          </a:bodyPr>
          <a:lstStyle/>
          <a:p>
            <a:pPr marL="0" indent="0">
              <a:buNone/>
              <a:defRPr/>
            </a:pPr>
            <a:r>
              <a:rPr lang="en-US" dirty="0" smtClean="0">
                <a:solidFill>
                  <a:schemeClr val="tx1"/>
                </a:solidFill>
                <a:latin typeface="+mj-lt"/>
              </a:rPr>
              <a:t>The duplicated submittal will have </a:t>
            </a:r>
            <a:r>
              <a:rPr lang="en-US" b="1" u="sng" dirty="0" smtClean="0">
                <a:solidFill>
                  <a:schemeClr val="tx1"/>
                </a:solidFill>
                <a:latin typeface="+mj-lt"/>
              </a:rPr>
              <a:t>all</a:t>
            </a:r>
            <a:r>
              <a:rPr lang="en-US" dirty="0" smtClean="0">
                <a:solidFill>
                  <a:schemeClr val="tx1"/>
                </a:solidFill>
                <a:latin typeface="+mj-lt"/>
              </a:rPr>
              <a:t> of the data that was on the original submittal.</a:t>
            </a:r>
          </a:p>
          <a:p>
            <a:pPr marL="0" indent="0">
              <a:buNone/>
              <a:defRPr/>
            </a:pPr>
            <a:r>
              <a:rPr lang="en-US" dirty="0" smtClean="0">
                <a:solidFill>
                  <a:schemeClr val="tx1"/>
                </a:solidFill>
                <a:latin typeface="+mj-lt"/>
              </a:rPr>
              <a:t>Changes can then be made to any user input field including attachments, type, approval letter, etc.</a:t>
            </a:r>
          </a:p>
          <a:p>
            <a:pPr marL="800100" lvl="1" indent="-342900">
              <a:lnSpc>
                <a:spcPct val="75000"/>
              </a:lnSpc>
              <a:buFontTx/>
              <a:buAutoNum type="arabicPeriod"/>
              <a:defRPr/>
            </a:pPr>
            <a:r>
              <a:rPr lang="en-US" dirty="0" smtClean="0">
                <a:solidFill>
                  <a:schemeClr val="tx1"/>
                </a:solidFill>
                <a:latin typeface="+mj-lt"/>
              </a:rPr>
              <a:t>Press “Save” to save the form.</a:t>
            </a:r>
          </a:p>
          <a:p>
            <a:pPr marL="800100" lvl="1" indent="-342900">
              <a:lnSpc>
                <a:spcPct val="75000"/>
              </a:lnSpc>
              <a:buFontTx/>
              <a:buAutoNum type="arabicPeriod" startAt="2"/>
              <a:defRPr/>
            </a:pPr>
            <a:r>
              <a:rPr lang="en-US" dirty="0" smtClean="0">
                <a:solidFill>
                  <a:schemeClr val="tx1"/>
                </a:solidFill>
                <a:latin typeface="+mj-lt"/>
              </a:rPr>
              <a:t>Press “Submit” to submit.</a:t>
            </a:r>
          </a:p>
          <a:p>
            <a:pPr marL="0" indent="0">
              <a:buNone/>
              <a:defRPr/>
            </a:pPr>
            <a:r>
              <a:rPr lang="en-US" dirty="0" smtClean="0">
                <a:solidFill>
                  <a:schemeClr val="tx1"/>
                </a:solidFill>
                <a:latin typeface="+mj-lt"/>
              </a:rPr>
              <a:t>Submittals may be copied or duplicated as many times as needed.</a:t>
            </a:r>
          </a:p>
        </p:txBody>
      </p:sp>
      <p:pic>
        <p:nvPicPr>
          <p:cNvPr id="4" name="Picture 3"/>
          <p:cNvPicPr>
            <a:picLocks noChangeAspect="1"/>
          </p:cNvPicPr>
          <p:nvPr/>
        </p:nvPicPr>
        <p:blipFill>
          <a:blip r:embed="rId4"/>
          <a:stretch>
            <a:fillRect/>
          </a:stretch>
        </p:blipFill>
        <p:spPr>
          <a:xfrm>
            <a:off x="7255566" y="1625969"/>
            <a:ext cx="4714875" cy="4324350"/>
          </a:xfrm>
          <a:prstGeom prst="rect">
            <a:avLst/>
          </a:prstGeom>
        </p:spPr>
      </p:pic>
    </p:spTree>
    <p:custDataLst>
      <p:tags r:id="rId1"/>
    </p:custDataLst>
    <p:extLst>
      <p:ext uri="{BB962C8B-B14F-4D97-AF65-F5344CB8AC3E}">
        <p14:creationId xmlns:p14="http://schemas.microsoft.com/office/powerpoint/2010/main" val="2470089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Refresh Active Forms</a:t>
            </a:r>
            <a:endParaRPr lang="en-US" dirty="0"/>
          </a:p>
        </p:txBody>
      </p:sp>
      <p:sp>
        <p:nvSpPr>
          <p:cNvPr id="3" name="Content Placeholder 2"/>
          <p:cNvSpPr>
            <a:spLocks noGrp="1"/>
          </p:cNvSpPr>
          <p:nvPr>
            <p:ph idx="1"/>
          </p:nvPr>
        </p:nvSpPr>
        <p:spPr/>
        <p:txBody>
          <a:bodyPr/>
          <a:lstStyle/>
          <a:p>
            <a:r>
              <a:rPr lang="en-US" dirty="0" smtClean="0">
                <a:solidFill>
                  <a:schemeClr val="tx1"/>
                </a:solidFill>
                <a:latin typeface="+mj-lt"/>
              </a:rPr>
              <a:t>The Active Forms screen view can be updated by clicking the “Refresh” button.</a:t>
            </a:r>
          </a:p>
          <a:p>
            <a:r>
              <a:rPr lang="en-US" dirty="0" smtClean="0">
                <a:solidFill>
                  <a:schemeClr val="tx1"/>
                </a:solidFill>
                <a:latin typeface="+mj-lt"/>
              </a:rPr>
              <a:t>This will update all fields with any new data since the last refresh or when the screen was opened.</a:t>
            </a:r>
          </a:p>
        </p:txBody>
      </p:sp>
      <p:pic>
        <p:nvPicPr>
          <p:cNvPr id="4" name="Picture 3"/>
          <p:cNvPicPr>
            <a:picLocks noChangeAspect="1"/>
          </p:cNvPicPr>
          <p:nvPr/>
        </p:nvPicPr>
        <p:blipFill>
          <a:blip r:embed="rId4"/>
          <a:stretch>
            <a:fillRect/>
          </a:stretch>
        </p:blipFill>
        <p:spPr>
          <a:xfrm>
            <a:off x="1628775" y="3581400"/>
            <a:ext cx="8934450" cy="1733550"/>
          </a:xfrm>
          <a:prstGeom prst="rect">
            <a:avLst/>
          </a:prstGeom>
        </p:spPr>
      </p:pic>
    </p:spTree>
    <p:custDataLst>
      <p:tags r:id="rId1"/>
    </p:custDataLst>
    <p:extLst>
      <p:ext uri="{BB962C8B-B14F-4D97-AF65-F5344CB8AC3E}">
        <p14:creationId xmlns:p14="http://schemas.microsoft.com/office/powerpoint/2010/main" val="3892696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Search for Submittals</a:t>
            </a:r>
            <a:endParaRPr lang="en-US" dirty="0"/>
          </a:p>
        </p:txBody>
      </p:sp>
      <p:sp>
        <p:nvSpPr>
          <p:cNvPr id="3" name="Content Placeholder 2"/>
          <p:cNvSpPr>
            <a:spLocks noGrp="1"/>
          </p:cNvSpPr>
          <p:nvPr>
            <p:ph idx="1"/>
          </p:nvPr>
        </p:nvSpPr>
        <p:spPr>
          <a:xfrm>
            <a:off x="838200" y="1471317"/>
            <a:ext cx="10515600" cy="4351338"/>
          </a:xfrm>
        </p:spPr>
        <p:txBody>
          <a:bodyPr>
            <a:normAutofit/>
          </a:bodyPr>
          <a:lstStyle/>
          <a:p>
            <a:r>
              <a:rPr lang="en-US" sz="2000" dirty="0" smtClean="0">
                <a:solidFill>
                  <a:schemeClr val="tx1"/>
                </a:solidFill>
                <a:latin typeface="+mj-lt"/>
              </a:rPr>
              <a:t>It is possible to search all submittals made on the supplier’s behalf, but only after they have been submitted.</a:t>
            </a:r>
          </a:p>
          <a:p>
            <a:r>
              <a:rPr lang="en-US" sz="2000" dirty="0" smtClean="0">
                <a:solidFill>
                  <a:schemeClr val="tx1"/>
                </a:solidFill>
                <a:latin typeface="+mj-lt"/>
              </a:rPr>
              <a:t>The user can access this function by clicking the “Search” button on the Active Forms screen.</a:t>
            </a:r>
          </a:p>
          <a:p>
            <a:endParaRPr lang="en-US" sz="2000" dirty="0" smtClean="0">
              <a:solidFill>
                <a:schemeClr val="tx1"/>
              </a:solidFill>
              <a:latin typeface="+mj-lt"/>
            </a:endParaRPr>
          </a:p>
          <a:p>
            <a:endParaRPr lang="en-US" sz="2000" dirty="0">
              <a:solidFill>
                <a:schemeClr val="tx1"/>
              </a:solidFill>
              <a:latin typeface="+mj-lt"/>
            </a:endParaRPr>
          </a:p>
        </p:txBody>
      </p:sp>
      <p:sp>
        <p:nvSpPr>
          <p:cNvPr id="11" name="Rectangle 10"/>
          <p:cNvSpPr/>
          <p:nvPr/>
        </p:nvSpPr>
        <p:spPr>
          <a:xfrm>
            <a:off x="838200" y="2787976"/>
            <a:ext cx="4307778" cy="1938992"/>
          </a:xfrm>
          <a:prstGeom prst="rect">
            <a:avLst/>
          </a:prstGeom>
        </p:spPr>
        <p:txBody>
          <a:bodyPr wrap="square">
            <a:spAutoFit/>
          </a:bodyPr>
          <a:lstStyle/>
          <a:p>
            <a:pPr marL="225425" indent="-225425">
              <a:buFont typeface="Arial" pitchFamily="34" charset="0"/>
              <a:buChar char="•"/>
            </a:pPr>
            <a:r>
              <a:rPr lang="en-US" sz="2000" dirty="0">
                <a:latin typeface="+mj-lt"/>
              </a:rPr>
              <a:t>After selecting “Search”, this screen is </a:t>
            </a:r>
            <a:r>
              <a:rPr lang="en-US" sz="2000" dirty="0" smtClean="0">
                <a:latin typeface="+mj-lt"/>
              </a:rPr>
              <a:t>displayed.</a:t>
            </a:r>
            <a:endParaRPr lang="en-US" sz="2000" dirty="0">
              <a:latin typeface="+mj-lt"/>
            </a:endParaRPr>
          </a:p>
          <a:p>
            <a:pPr marL="225425" indent="-225425">
              <a:buFont typeface="Arial" pitchFamily="34" charset="0"/>
              <a:buChar char="•"/>
            </a:pPr>
            <a:r>
              <a:rPr lang="en-US" sz="2000" dirty="0">
                <a:latin typeface="+mj-lt"/>
              </a:rPr>
              <a:t>There are many ways to search for </a:t>
            </a:r>
            <a:r>
              <a:rPr lang="en-US" sz="2000" dirty="0" smtClean="0">
                <a:latin typeface="+mj-lt"/>
              </a:rPr>
              <a:t>submittals.</a:t>
            </a:r>
            <a:endParaRPr lang="en-US" sz="2000" dirty="0">
              <a:latin typeface="+mj-lt"/>
            </a:endParaRPr>
          </a:p>
          <a:p>
            <a:pPr marL="225425" indent="-225425">
              <a:buFont typeface="Arial" pitchFamily="34" charset="0"/>
              <a:buChar char="•"/>
            </a:pPr>
            <a:r>
              <a:rPr lang="en-US" sz="2000" dirty="0">
                <a:latin typeface="+mj-lt"/>
              </a:rPr>
              <a:t>The results will be shown on the “Active Forms” </a:t>
            </a:r>
            <a:r>
              <a:rPr lang="en-US" sz="2000" dirty="0" smtClean="0">
                <a:latin typeface="+mj-lt"/>
              </a:rPr>
              <a:t>screen.</a:t>
            </a:r>
            <a:endParaRPr lang="en-US" sz="2000" dirty="0">
              <a:latin typeface="+mj-lt"/>
            </a:endParaRPr>
          </a:p>
        </p:txBody>
      </p:sp>
      <p:pic>
        <p:nvPicPr>
          <p:cNvPr id="4" name="Picture 3"/>
          <p:cNvPicPr>
            <a:picLocks noChangeAspect="1"/>
          </p:cNvPicPr>
          <p:nvPr/>
        </p:nvPicPr>
        <p:blipFill>
          <a:blip r:embed="rId4"/>
          <a:stretch>
            <a:fillRect/>
          </a:stretch>
        </p:blipFill>
        <p:spPr>
          <a:xfrm>
            <a:off x="1538287" y="4732199"/>
            <a:ext cx="3990975" cy="1638300"/>
          </a:xfrm>
          <a:prstGeom prst="rect">
            <a:avLst/>
          </a:prstGeom>
        </p:spPr>
      </p:pic>
      <p:pic>
        <p:nvPicPr>
          <p:cNvPr id="5" name="Picture 4"/>
          <p:cNvPicPr>
            <a:picLocks noChangeAspect="1"/>
          </p:cNvPicPr>
          <p:nvPr/>
        </p:nvPicPr>
        <p:blipFill>
          <a:blip r:embed="rId5"/>
          <a:stretch>
            <a:fillRect/>
          </a:stretch>
        </p:blipFill>
        <p:spPr>
          <a:xfrm>
            <a:off x="5500687" y="2600325"/>
            <a:ext cx="5343525" cy="4000500"/>
          </a:xfrm>
          <a:prstGeom prst="rect">
            <a:avLst/>
          </a:prstGeom>
        </p:spPr>
      </p:pic>
    </p:spTree>
    <p:custDataLst>
      <p:tags r:id="rId1"/>
    </p:custDataLst>
    <p:extLst>
      <p:ext uri="{BB962C8B-B14F-4D97-AF65-F5344CB8AC3E}">
        <p14:creationId xmlns:p14="http://schemas.microsoft.com/office/powerpoint/2010/main" val="2329129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Export Submittals to Excel</a:t>
            </a:r>
            <a:endParaRPr lang="en-US" dirty="0"/>
          </a:p>
        </p:txBody>
      </p:sp>
      <p:sp>
        <p:nvSpPr>
          <p:cNvPr id="3" name="Content Placeholder 2"/>
          <p:cNvSpPr>
            <a:spLocks noGrp="1"/>
          </p:cNvSpPr>
          <p:nvPr>
            <p:ph idx="1"/>
          </p:nvPr>
        </p:nvSpPr>
        <p:spPr>
          <a:xfrm>
            <a:off x="838200" y="1686477"/>
            <a:ext cx="7552765" cy="4351338"/>
          </a:xfrm>
        </p:spPr>
        <p:txBody>
          <a:bodyPr>
            <a:normAutofit lnSpcReduction="10000"/>
          </a:bodyPr>
          <a:lstStyle/>
          <a:p>
            <a:r>
              <a:rPr lang="en-US" dirty="0" smtClean="0">
                <a:solidFill>
                  <a:schemeClr val="tx1"/>
                </a:solidFill>
                <a:latin typeface="+mj-lt"/>
              </a:rPr>
              <a:t>It is possible to export the data on the Active Forms list to Excel.</a:t>
            </a:r>
          </a:p>
          <a:p>
            <a:r>
              <a:rPr lang="en-US" dirty="0" smtClean="0">
                <a:solidFill>
                  <a:schemeClr val="tx1"/>
                </a:solidFill>
                <a:latin typeface="+mj-lt"/>
              </a:rPr>
              <a:t>The user can access this function by clicking the “Excel” button on the “Active Forms” screen.</a:t>
            </a:r>
          </a:p>
          <a:p>
            <a:r>
              <a:rPr lang="en-US" dirty="0" smtClean="0">
                <a:solidFill>
                  <a:schemeClr val="tx1"/>
                </a:solidFill>
                <a:latin typeface="+mj-lt"/>
              </a:rPr>
              <a:t>The data that is present on the Active Forms list at that time will be exported to Excel.</a:t>
            </a:r>
          </a:p>
          <a:p>
            <a:r>
              <a:rPr lang="en-US" dirty="0" smtClean="0">
                <a:solidFill>
                  <a:schemeClr val="tx1"/>
                </a:solidFill>
                <a:latin typeface="+mj-lt"/>
              </a:rPr>
              <a:t>Some additional data is also exported including Status date, Disposition and the name of the Buyer.  </a:t>
            </a:r>
          </a:p>
          <a:p>
            <a:r>
              <a:rPr lang="en-US" dirty="0" smtClean="0">
                <a:solidFill>
                  <a:schemeClr val="tx1"/>
                </a:solidFill>
                <a:latin typeface="+mj-lt"/>
              </a:rPr>
              <a:t>Normal Excel functions can be utilized at this time to manipulate the data for meeting user’s needs.</a:t>
            </a:r>
          </a:p>
        </p:txBody>
      </p:sp>
      <p:pic>
        <p:nvPicPr>
          <p:cNvPr id="4" name="Picture 3"/>
          <p:cNvPicPr>
            <a:picLocks noChangeAspect="1"/>
          </p:cNvPicPr>
          <p:nvPr/>
        </p:nvPicPr>
        <p:blipFill>
          <a:blip r:embed="rId4"/>
          <a:stretch>
            <a:fillRect/>
          </a:stretch>
        </p:blipFill>
        <p:spPr>
          <a:xfrm>
            <a:off x="8482012" y="1533283"/>
            <a:ext cx="2790825" cy="4657725"/>
          </a:xfrm>
          <a:prstGeom prst="rect">
            <a:avLst/>
          </a:prstGeom>
        </p:spPr>
      </p:pic>
    </p:spTree>
    <p:custDataLst>
      <p:tags r:id="rId1"/>
    </p:custDataLst>
    <p:extLst>
      <p:ext uri="{BB962C8B-B14F-4D97-AF65-F5344CB8AC3E}">
        <p14:creationId xmlns:p14="http://schemas.microsoft.com/office/powerpoint/2010/main" val="717269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access SPARS</a:t>
            </a:r>
            <a:endParaRPr lang="en-US" dirty="0"/>
          </a:p>
        </p:txBody>
      </p:sp>
      <p:sp>
        <p:nvSpPr>
          <p:cNvPr id="6" name="Content Placeholder 3"/>
          <p:cNvSpPr txBox="1">
            <a:spLocks/>
          </p:cNvSpPr>
          <p:nvPr/>
        </p:nvSpPr>
        <p:spPr>
          <a:xfrm>
            <a:off x="2247830" y="1820512"/>
            <a:ext cx="78901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Access the SPARS website at </a:t>
            </a:r>
            <a:r>
              <a:rPr lang="en-US" dirty="0" smtClean="0">
                <a:solidFill>
                  <a:schemeClr val="tx1"/>
                </a:solidFill>
                <a:hlinkClick r:id="rId2"/>
              </a:rPr>
              <a:t>https://spars.huntingtoningalls.com/ngcspars/Auth</a:t>
            </a:r>
            <a:endParaRPr lang="en-US" dirty="0" smtClean="0">
              <a:solidFill>
                <a:schemeClr val="tx1"/>
              </a:solidFill>
            </a:endParaRPr>
          </a:p>
          <a:p>
            <a:endParaRPr lang="en-US" dirty="0" smtClean="0">
              <a:solidFill>
                <a:schemeClr val="tx1"/>
              </a:solidFill>
            </a:endParaRPr>
          </a:p>
        </p:txBody>
      </p:sp>
      <p:pic>
        <p:nvPicPr>
          <p:cNvPr id="3" name="Picture 2"/>
          <p:cNvPicPr>
            <a:picLocks noChangeAspect="1"/>
          </p:cNvPicPr>
          <p:nvPr/>
        </p:nvPicPr>
        <p:blipFill>
          <a:blip r:embed="rId3"/>
          <a:stretch>
            <a:fillRect/>
          </a:stretch>
        </p:blipFill>
        <p:spPr>
          <a:xfrm>
            <a:off x="2753839" y="2985073"/>
            <a:ext cx="6334125" cy="790575"/>
          </a:xfrm>
          <a:prstGeom prst="rect">
            <a:avLst/>
          </a:prstGeom>
        </p:spPr>
      </p:pic>
    </p:spTree>
    <p:extLst>
      <p:ext uri="{BB962C8B-B14F-4D97-AF65-F5344CB8AC3E}">
        <p14:creationId xmlns:p14="http://schemas.microsoft.com/office/powerpoint/2010/main" val="8992485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Export Submittals to Excel, continued…</a:t>
            </a:r>
            <a:endParaRPr lang="en-US" dirty="0"/>
          </a:p>
        </p:txBody>
      </p:sp>
      <p:pic>
        <p:nvPicPr>
          <p:cNvPr id="3" name="Picture 2"/>
          <p:cNvPicPr>
            <a:picLocks noChangeAspect="1"/>
          </p:cNvPicPr>
          <p:nvPr/>
        </p:nvPicPr>
        <p:blipFill>
          <a:blip r:embed="rId4"/>
          <a:stretch>
            <a:fillRect/>
          </a:stretch>
        </p:blipFill>
        <p:spPr>
          <a:xfrm>
            <a:off x="1571625" y="1995487"/>
            <a:ext cx="8839200" cy="3514725"/>
          </a:xfrm>
          <a:prstGeom prst="rect">
            <a:avLst/>
          </a:prstGeom>
        </p:spPr>
      </p:pic>
    </p:spTree>
    <p:custDataLst>
      <p:tags r:id="rId1"/>
    </p:custDataLst>
    <p:extLst>
      <p:ext uri="{BB962C8B-B14F-4D97-AF65-F5344CB8AC3E}">
        <p14:creationId xmlns:p14="http://schemas.microsoft.com/office/powerpoint/2010/main" val="293233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4136128" y="2378075"/>
            <a:ext cx="7858125" cy="4343400"/>
          </a:xfrm>
          <a:prstGeom prst="rect">
            <a:avLst/>
          </a:prstGeom>
        </p:spPr>
      </p:pic>
      <p:sp>
        <p:nvSpPr>
          <p:cNvPr id="2" name="Title 1"/>
          <p:cNvSpPr>
            <a:spLocks noGrp="1"/>
          </p:cNvSpPr>
          <p:nvPr>
            <p:ph type="title"/>
          </p:nvPr>
        </p:nvSpPr>
        <p:spPr/>
        <p:txBody>
          <a:bodyPr/>
          <a:lstStyle/>
          <a:p>
            <a:r>
              <a:rPr lang="en-US" dirty="0" smtClean="0"/>
              <a:t>How to Close Active Forms  </a:t>
            </a:r>
            <a:endParaRPr lang="en-US" dirty="0"/>
          </a:p>
        </p:txBody>
      </p:sp>
      <p:sp>
        <p:nvSpPr>
          <p:cNvPr id="3" name="Content Placeholder 2"/>
          <p:cNvSpPr>
            <a:spLocks noGrp="1"/>
          </p:cNvSpPr>
          <p:nvPr>
            <p:ph idx="1"/>
          </p:nvPr>
        </p:nvSpPr>
        <p:spPr>
          <a:xfrm>
            <a:off x="419100" y="1762125"/>
            <a:ext cx="10515600" cy="4474081"/>
          </a:xfrm>
        </p:spPr>
        <p:txBody>
          <a:bodyPr>
            <a:normAutofit/>
          </a:bodyPr>
          <a:lstStyle/>
          <a:p>
            <a:pPr marL="0" indent="0">
              <a:buNone/>
            </a:pPr>
            <a:r>
              <a:rPr lang="en-US" dirty="0" smtClean="0">
                <a:solidFill>
                  <a:schemeClr val="tx1"/>
                </a:solidFill>
                <a:latin typeface="+mj-lt"/>
              </a:rPr>
              <a:t>The Active Forms screen can be closed by clicking the “Close” button.</a:t>
            </a:r>
          </a:p>
          <a:p>
            <a:endParaRPr lang="en-US" dirty="0" smtClean="0">
              <a:latin typeface="+mj-lt"/>
            </a:endParaRPr>
          </a:p>
          <a:p>
            <a:endParaRPr lang="en-US" dirty="0" smtClean="0">
              <a:latin typeface="+mj-lt"/>
            </a:endParaRPr>
          </a:p>
          <a:p>
            <a:endParaRPr lang="en-US" dirty="0" smtClean="0">
              <a:latin typeface="+mj-lt"/>
            </a:endParaRPr>
          </a:p>
          <a:p>
            <a:endParaRPr lang="en-US" dirty="0" smtClean="0">
              <a:latin typeface="+mj-lt"/>
            </a:endParaRPr>
          </a:p>
          <a:p>
            <a:pPr marL="0" indent="0">
              <a:buNone/>
            </a:pPr>
            <a:r>
              <a:rPr lang="en-US" dirty="0" smtClean="0">
                <a:latin typeface="+mj-lt"/>
              </a:rPr>
              <a:t>	</a:t>
            </a:r>
          </a:p>
          <a:p>
            <a:pPr marL="0" indent="0">
              <a:buNone/>
            </a:pPr>
            <a:r>
              <a:rPr lang="en-US" dirty="0">
                <a:solidFill>
                  <a:schemeClr val="tx1"/>
                </a:solidFill>
                <a:latin typeface="+mj-lt"/>
              </a:rPr>
              <a:t>	</a:t>
            </a:r>
            <a:r>
              <a:rPr lang="en-US" dirty="0" smtClean="0">
                <a:solidFill>
                  <a:schemeClr val="tx1"/>
                </a:solidFill>
                <a:latin typeface="+mj-lt"/>
              </a:rPr>
              <a:t>This will bring the user back to the                                                         	SPARS landing/home page.</a:t>
            </a:r>
          </a:p>
          <a:p>
            <a:endParaRPr lang="en-US" dirty="0">
              <a:latin typeface="+mj-lt"/>
            </a:endParaRPr>
          </a:p>
        </p:txBody>
      </p:sp>
    </p:spTree>
    <p:custDataLst>
      <p:tags r:id="rId1"/>
    </p:custDataLst>
    <p:extLst>
      <p:ext uri="{BB962C8B-B14F-4D97-AF65-F5344CB8AC3E}">
        <p14:creationId xmlns:p14="http://schemas.microsoft.com/office/powerpoint/2010/main" val="38395085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Services</a:t>
            </a:r>
            <a:endParaRPr lang="en-US" dirty="0"/>
          </a:p>
        </p:txBody>
      </p:sp>
      <p:sp>
        <p:nvSpPr>
          <p:cNvPr id="3" name="Content Placeholder 2"/>
          <p:cNvSpPr>
            <a:spLocks noGrp="1"/>
          </p:cNvSpPr>
          <p:nvPr>
            <p:ph idx="1"/>
          </p:nvPr>
        </p:nvSpPr>
        <p:spPr>
          <a:xfrm>
            <a:off x="838200" y="1510634"/>
            <a:ext cx="10515600" cy="4351338"/>
          </a:xfrm>
        </p:spPr>
        <p:txBody>
          <a:bodyPr/>
          <a:lstStyle/>
          <a:p>
            <a:r>
              <a:rPr lang="en-US" dirty="0" smtClean="0">
                <a:solidFill>
                  <a:schemeClr val="tx1"/>
                </a:solidFill>
                <a:latin typeface="+mj-lt"/>
              </a:rPr>
              <a:t>Selecting “User Services” will take the user to an utility menu to administer the account.</a:t>
            </a:r>
          </a:p>
          <a:p>
            <a:r>
              <a:rPr lang="en-US" dirty="0" smtClean="0">
                <a:solidFill>
                  <a:schemeClr val="tx1"/>
                </a:solidFill>
                <a:latin typeface="+mj-lt"/>
              </a:rPr>
              <a:t>If you are a SPARS administrator for your Company, selecting “Add User to Company” will allow you to add and/or remove users from SPARS.</a:t>
            </a:r>
          </a:p>
          <a:p>
            <a:r>
              <a:rPr lang="en-US" dirty="0" smtClean="0">
                <a:solidFill>
                  <a:schemeClr val="tx1"/>
                </a:solidFill>
                <a:latin typeface="+mj-lt"/>
              </a:rPr>
              <a:t>Clicking on “Help” will bring the user to a detailed document to assist with the different functions of this menu.</a:t>
            </a:r>
          </a:p>
          <a:p>
            <a:endParaRPr lang="en-US" dirty="0">
              <a:latin typeface="+mj-lt"/>
            </a:endParaRPr>
          </a:p>
        </p:txBody>
      </p:sp>
      <p:pic>
        <p:nvPicPr>
          <p:cNvPr id="5" name="Picture 4"/>
          <p:cNvPicPr>
            <a:picLocks noChangeAspect="1"/>
          </p:cNvPicPr>
          <p:nvPr/>
        </p:nvPicPr>
        <p:blipFill>
          <a:blip r:embed="rId4"/>
          <a:stretch>
            <a:fillRect/>
          </a:stretch>
        </p:blipFill>
        <p:spPr>
          <a:xfrm>
            <a:off x="566737" y="4133850"/>
            <a:ext cx="9020175" cy="2724150"/>
          </a:xfrm>
          <a:prstGeom prst="rect">
            <a:avLst/>
          </a:prstGeom>
        </p:spPr>
      </p:pic>
    </p:spTree>
    <p:custDataLst>
      <p:tags r:id="rId1"/>
    </p:custDataLst>
    <p:extLst>
      <p:ext uri="{BB962C8B-B14F-4D97-AF65-F5344CB8AC3E}">
        <p14:creationId xmlns:p14="http://schemas.microsoft.com/office/powerpoint/2010/main" val="3800252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Important to Remember…</a:t>
            </a:r>
            <a:endParaRPr lang="en-US" dirty="0"/>
          </a:p>
        </p:txBody>
      </p:sp>
      <p:sp>
        <p:nvSpPr>
          <p:cNvPr id="3" name="Content Placeholder 2"/>
          <p:cNvSpPr>
            <a:spLocks noGrp="1"/>
          </p:cNvSpPr>
          <p:nvPr>
            <p:ph idx="1"/>
          </p:nvPr>
        </p:nvSpPr>
        <p:spPr/>
        <p:txBody>
          <a:bodyPr/>
          <a:lstStyle/>
          <a:p>
            <a:r>
              <a:rPr lang="en-US" dirty="0" smtClean="0">
                <a:solidFill>
                  <a:schemeClr val="tx1"/>
                </a:solidFill>
              </a:rPr>
              <a:t>If the user’s software submittal contains NNPI then physical mail methods </a:t>
            </a:r>
            <a:r>
              <a:rPr lang="en-US" b="1" u="sng" dirty="0" smtClean="0">
                <a:solidFill>
                  <a:schemeClr val="tx1"/>
                </a:solidFill>
              </a:rPr>
              <a:t>must</a:t>
            </a:r>
            <a:r>
              <a:rPr lang="en-US" dirty="0" smtClean="0">
                <a:solidFill>
                  <a:schemeClr val="tx1"/>
                </a:solidFill>
              </a:rPr>
              <a:t> be used.  Contact your NNS Buyer to coordinate receipt and delivery of NNPI materials.</a:t>
            </a:r>
          </a:p>
          <a:p>
            <a:r>
              <a:rPr lang="en-US" dirty="0" smtClean="0">
                <a:solidFill>
                  <a:schemeClr val="tx1"/>
                </a:solidFill>
              </a:rPr>
              <a:t>Service or non-material number submittals cannot go through SPARS.</a:t>
            </a:r>
          </a:p>
          <a:p>
            <a:r>
              <a:rPr lang="en-US" dirty="0" smtClean="0">
                <a:solidFill>
                  <a:schemeClr val="tx1"/>
                </a:solidFill>
              </a:rPr>
              <a:t>All required RFQ / PO information must be correctly entered to ensure the submittal is processed.</a:t>
            </a:r>
          </a:p>
          <a:p>
            <a:endParaRPr lang="en-US" dirty="0"/>
          </a:p>
        </p:txBody>
      </p:sp>
    </p:spTree>
    <p:extLst>
      <p:ext uri="{BB962C8B-B14F-4D97-AF65-F5344CB8AC3E}">
        <p14:creationId xmlns:p14="http://schemas.microsoft.com/office/powerpoint/2010/main" val="248497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20F307-D02B-A748-A3CC-FCACAEDFFC54}"/>
              </a:ext>
            </a:extLst>
          </p:cNvPr>
          <p:cNvSpPr>
            <a:spLocks noGrp="1"/>
          </p:cNvSpPr>
          <p:nvPr>
            <p:ph type="title"/>
          </p:nvPr>
        </p:nvSpPr>
        <p:spPr>
          <a:xfrm>
            <a:off x="838200" y="290481"/>
            <a:ext cx="10515600" cy="1221662"/>
          </a:xfrm>
        </p:spPr>
        <p:txBody>
          <a:bodyPr>
            <a:normAutofit/>
          </a:bodyPr>
          <a:lstStyle/>
          <a:p>
            <a:r>
              <a:rPr lang="en-US" dirty="0" smtClean="0"/>
              <a:t>Thank you…</a:t>
            </a:r>
            <a:endParaRPr lang="en-PT" dirty="0"/>
          </a:p>
        </p:txBody>
      </p:sp>
      <p:sp>
        <p:nvSpPr>
          <p:cNvPr id="5" name="Content Placeholder 4">
            <a:extLst>
              <a:ext uri="{FF2B5EF4-FFF2-40B4-BE49-F238E27FC236}">
                <a16:creationId xmlns:a16="http://schemas.microsoft.com/office/drawing/2014/main" id="{1F0F6DB2-0EB5-4F4B-9E0F-E62F550632D6}"/>
              </a:ext>
            </a:extLst>
          </p:cNvPr>
          <p:cNvSpPr>
            <a:spLocks noGrp="1"/>
          </p:cNvSpPr>
          <p:nvPr>
            <p:ph sz="half" idx="1"/>
          </p:nvPr>
        </p:nvSpPr>
        <p:spPr>
          <a:xfrm>
            <a:off x="884852" y="5439754"/>
            <a:ext cx="10422297" cy="802431"/>
          </a:xfrm>
        </p:spPr>
        <p:txBody>
          <a:bodyPr/>
          <a:lstStyle/>
          <a:p>
            <a:pPr marL="0" indent="0">
              <a:buNone/>
            </a:pPr>
            <a:r>
              <a:rPr lang="en-US" dirty="0"/>
              <a:t>Any questions, contact your Newport News Shipbuilding (NNS) Buyer or your NNS SPARS Team at </a:t>
            </a:r>
            <a:r>
              <a:rPr lang="en-US" dirty="0">
                <a:hlinkClick r:id="rId2"/>
              </a:rPr>
              <a:t>spars@hii-nns.com</a:t>
            </a:r>
            <a:r>
              <a:rPr lang="en-US" dirty="0"/>
              <a:t>.</a:t>
            </a:r>
            <a:endParaRPr lang="en-PT" dirty="0"/>
          </a:p>
        </p:txBody>
      </p:sp>
      <p:pic>
        <p:nvPicPr>
          <p:cNvPr id="2" name="Picture 1"/>
          <p:cNvPicPr>
            <a:picLocks noChangeAspect="1"/>
          </p:cNvPicPr>
          <p:nvPr/>
        </p:nvPicPr>
        <p:blipFill>
          <a:blip r:embed="rId3"/>
          <a:stretch>
            <a:fillRect/>
          </a:stretch>
        </p:blipFill>
        <p:spPr>
          <a:xfrm>
            <a:off x="884852" y="1239229"/>
            <a:ext cx="10467975" cy="4200525"/>
          </a:xfrm>
          <a:prstGeom prst="rect">
            <a:avLst/>
          </a:prstGeom>
        </p:spPr>
      </p:pic>
    </p:spTree>
    <p:extLst>
      <p:ext uri="{BB962C8B-B14F-4D97-AF65-F5344CB8AC3E}">
        <p14:creationId xmlns:p14="http://schemas.microsoft.com/office/powerpoint/2010/main" val="4133860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 Protection of Data</a:t>
            </a:r>
            <a:endParaRPr lang="en-US" dirty="0"/>
          </a:p>
        </p:txBody>
      </p:sp>
      <p:sp>
        <p:nvSpPr>
          <p:cNvPr id="4" name="Content Placeholder 3"/>
          <p:cNvSpPr>
            <a:spLocks noGrp="1"/>
          </p:cNvSpPr>
          <p:nvPr>
            <p:ph idx="1"/>
          </p:nvPr>
        </p:nvSpPr>
        <p:spPr>
          <a:xfrm>
            <a:off x="838200" y="1536850"/>
            <a:ext cx="10515600" cy="4351338"/>
          </a:xfrm>
        </p:spPr>
        <p:txBody>
          <a:bodyPr>
            <a:normAutofit/>
          </a:bodyPr>
          <a:lstStyle/>
          <a:p>
            <a:r>
              <a:rPr lang="en-US" sz="1800" dirty="0" smtClean="0">
                <a:solidFill>
                  <a:schemeClr val="tx1"/>
                </a:solidFill>
              </a:rPr>
              <a:t>All Suppliers may be set up for SPARS, however, the information shared within the system will be limited by the Supplier’s CUI Transmission approval.</a:t>
            </a:r>
          </a:p>
          <a:p>
            <a:r>
              <a:rPr lang="en-US" sz="1800" dirty="0" smtClean="0">
                <a:solidFill>
                  <a:schemeClr val="tx1"/>
                </a:solidFill>
              </a:rPr>
              <a:t>SPARS is </a:t>
            </a:r>
            <a:r>
              <a:rPr lang="en-US" sz="1800" b="1" u="sng" dirty="0" smtClean="0">
                <a:solidFill>
                  <a:schemeClr val="tx1"/>
                </a:solidFill>
              </a:rPr>
              <a:t>not</a:t>
            </a:r>
            <a:r>
              <a:rPr lang="en-US" sz="1800" dirty="0" smtClean="0">
                <a:solidFill>
                  <a:schemeClr val="tx1"/>
                </a:solidFill>
              </a:rPr>
              <a:t> authorized </a:t>
            </a:r>
            <a:r>
              <a:rPr lang="en-US" sz="1800" b="1" dirty="0">
                <a:solidFill>
                  <a:srgbClr val="FF0000"/>
                </a:solidFill>
              </a:rPr>
              <a:t>(prohibited) </a:t>
            </a:r>
            <a:r>
              <a:rPr lang="en-US" sz="1800" dirty="0" smtClean="0">
                <a:solidFill>
                  <a:schemeClr val="tx1"/>
                </a:solidFill>
              </a:rPr>
              <a:t>for the transmittal of data pertaining to or including Nuclear Naval Propulsion Information (NNPI).  </a:t>
            </a:r>
            <a:r>
              <a:rPr lang="en-US" sz="1800" b="1" i="1" u="sng" dirty="0">
                <a:solidFill>
                  <a:srgbClr val="FF0000"/>
                </a:solidFill>
              </a:rPr>
              <a:t>Never transmit</a:t>
            </a:r>
            <a:r>
              <a:rPr lang="en-US" sz="1800" b="1" dirty="0">
                <a:solidFill>
                  <a:srgbClr val="FF0000"/>
                </a:solidFill>
              </a:rPr>
              <a:t> NOFORN, NNPI, or Classified Information </a:t>
            </a:r>
            <a:r>
              <a:rPr lang="en-US" sz="1800" b="1" dirty="0" smtClean="0">
                <a:solidFill>
                  <a:srgbClr val="FF0000"/>
                </a:solidFill>
              </a:rPr>
              <a:t>via </a:t>
            </a:r>
            <a:r>
              <a:rPr lang="en-US" sz="1800" b="1" dirty="0">
                <a:solidFill>
                  <a:srgbClr val="FF0000"/>
                </a:solidFill>
              </a:rPr>
              <a:t>SPARS.</a:t>
            </a:r>
          </a:p>
          <a:p>
            <a:r>
              <a:rPr lang="en-US" sz="1800" dirty="0" smtClean="0">
                <a:solidFill>
                  <a:schemeClr val="tx1"/>
                </a:solidFill>
              </a:rPr>
              <a:t>The below warning appears on the log in screen, and Suppliers are reminded via a pop-up box in creating a software submittal </a:t>
            </a:r>
            <a:r>
              <a:rPr lang="en-US" sz="1800" dirty="0">
                <a:solidFill>
                  <a:schemeClr val="tx1"/>
                </a:solidFill>
              </a:rPr>
              <a:t>in SPARS.</a:t>
            </a:r>
          </a:p>
          <a:p>
            <a:endParaRPr lang="en-US" sz="1800" dirty="0" smtClean="0">
              <a:solidFill>
                <a:schemeClr val="tx1"/>
              </a:solidFill>
            </a:endParaRPr>
          </a:p>
        </p:txBody>
      </p:sp>
      <p:pic>
        <p:nvPicPr>
          <p:cNvPr id="6" name="Picture 5"/>
          <p:cNvPicPr>
            <a:picLocks noChangeAspect="1"/>
          </p:cNvPicPr>
          <p:nvPr/>
        </p:nvPicPr>
        <p:blipFill>
          <a:blip r:embed="rId2"/>
          <a:stretch>
            <a:fillRect/>
          </a:stretch>
        </p:blipFill>
        <p:spPr>
          <a:xfrm>
            <a:off x="2319337" y="3712519"/>
            <a:ext cx="7553325" cy="2514600"/>
          </a:xfrm>
          <a:prstGeom prst="rect">
            <a:avLst/>
          </a:prstGeom>
        </p:spPr>
      </p:pic>
    </p:spTree>
    <p:extLst>
      <p:ext uri="{BB962C8B-B14F-4D97-AF65-F5344CB8AC3E}">
        <p14:creationId xmlns:p14="http://schemas.microsoft.com/office/powerpoint/2010/main" val="2511303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SPARS Landing / Home Page</a:t>
            </a:r>
            <a:endParaRPr lang="en-US" dirty="0"/>
          </a:p>
        </p:txBody>
      </p:sp>
      <p:sp>
        <p:nvSpPr>
          <p:cNvPr id="4" name="Content Placeholder 3"/>
          <p:cNvSpPr>
            <a:spLocks noGrp="1"/>
          </p:cNvSpPr>
          <p:nvPr>
            <p:ph idx="1"/>
          </p:nvPr>
        </p:nvSpPr>
        <p:spPr>
          <a:xfrm>
            <a:off x="865143" y="1873437"/>
            <a:ext cx="6061364" cy="4049074"/>
          </a:xfrm>
        </p:spPr>
        <p:txBody>
          <a:bodyPr>
            <a:normAutofit/>
          </a:bodyPr>
          <a:lstStyle/>
          <a:p>
            <a:r>
              <a:rPr lang="en-US" dirty="0" smtClean="0">
                <a:solidFill>
                  <a:schemeClr val="tx1"/>
                </a:solidFill>
              </a:rPr>
              <a:t>After logging in, the user selects “</a:t>
            </a:r>
            <a:r>
              <a:rPr lang="en-US" b="1" dirty="0" smtClean="0">
                <a:solidFill>
                  <a:schemeClr val="tx1"/>
                </a:solidFill>
              </a:rPr>
              <a:t>NNS Forms</a:t>
            </a:r>
            <a:r>
              <a:rPr lang="en-US" dirty="0" smtClean="0">
                <a:solidFill>
                  <a:schemeClr val="tx1"/>
                </a:solidFill>
              </a:rPr>
              <a:t>” to create, query, or search for the user’s submittals.  This sends user to the </a:t>
            </a:r>
            <a:r>
              <a:rPr lang="en-US" b="1" dirty="0" smtClean="0">
                <a:solidFill>
                  <a:schemeClr val="tx1"/>
                </a:solidFill>
              </a:rPr>
              <a:t>Active Forms</a:t>
            </a:r>
            <a:r>
              <a:rPr lang="en-US" dirty="0" smtClean="0">
                <a:solidFill>
                  <a:schemeClr val="tx1"/>
                </a:solidFill>
              </a:rPr>
              <a:t> Screen.</a:t>
            </a:r>
          </a:p>
          <a:p>
            <a:r>
              <a:rPr lang="en-US" dirty="0" smtClean="0">
                <a:solidFill>
                  <a:schemeClr val="tx1"/>
                </a:solidFill>
              </a:rPr>
              <a:t>“</a:t>
            </a:r>
            <a:r>
              <a:rPr lang="en-US" b="1" dirty="0" smtClean="0">
                <a:solidFill>
                  <a:schemeClr val="tx1"/>
                </a:solidFill>
              </a:rPr>
              <a:t>User Services</a:t>
            </a:r>
            <a:r>
              <a:rPr lang="en-US" dirty="0" smtClean="0">
                <a:solidFill>
                  <a:schemeClr val="tx1"/>
                </a:solidFill>
              </a:rPr>
              <a:t>” displays a utility menu to administer their user account.  We will go into these details further in the slide deck.</a:t>
            </a:r>
          </a:p>
        </p:txBody>
      </p:sp>
      <p:pic>
        <p:nvPicPr>
          <p:cNvPr id="10" name="Picture 9"/>
          <p:cNvPicPr>
            <a:picLocks noChangeAspect="1"/>
          </p:cNvPicPr>
          <p:nvPr/>
        </p:nvPicPr>
        <p:blipFill>
          <a:blip r:embed="rId2"/>
          <a:stretch>
            <a:fillRect/>
          </a:stretch>
        </p:blipFill>
        <p:spPr>
          <a:xfrm>
            <a:off x="6926507" y="1617882"/>
            <a:ext cx="5191125" cy="4371975"/>
          </a:xfrm>
          <a:prstGeom prst="rect">
            <a:avLst/>
          </a:prstGeom>
        </p:spPr>
      </p:pic>
    </p:spTree>
    <p:extLst>
      <p:ext uri="{BB962C8B-B14F-4D97-AF65-F5344CB8AC3E}">
        <p14:creationId xmlns:p14="http://schemas.microsoft.com/office/powerpoint/2010/main" val="1310906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NNS Forms to the Active Forms Screen </a:t>
            </a:r>
            <a:endParaRPr lang="en-US" dirty="0"/>
          </a:p>
        </p:txBody>
      </p:sp>
      <p:sp>
        <p:nvSpPr>
          <p:cNvPr id="3" name="Content Placeholder 2"/>
          <p:cNvSpPr>
            <a:spLocks noGrp="1"/>
          </p:cNvSpPr>
          <p:nvPr>
            <p:ph idx="1"/>
          </p:nvPr>
        </p:nvSpPr>
        <p:spPr>
          <a:xfrm>
            <a:off x="463659" y="1614968"/>
            <a:ext cx="5311587" cy="4351338"/>
          </a:xfrm>
        </p:spPr>
        <p:txBody>
          <a:bodyPr>
            <a:normAutofit/>
          </a:bodyPr>
          <a:lstStyle/>
          <a:p>
            <a:r>
              <a:rPr lang="en-US" sz="1900" dirty="0" smtClean="0">
                <a:solidFill>
                  <a:schemeClr val="tx1"/>
                </a:solidFill>
                <a:latin typeface="+mj-lt"/>
              </a:rPr>
              <a:t>This screen is a summary of submitted submittals the user has made and where to start creating submittals.</a:t>
            </a:r>
          </a:p>
          <a:p>
            <a:r>
              <a:rPr lang="en-US" sz="1900" dirty="0">
                <a:solidFill>
                  <a:schemeClr val="tx1"/>
                </a:solidFill>
                <a:latin typeface="+mj-lt"/>
              </a:rPr>
              <a:t>Upon initial access, the list of submittals will be blank.  After creating and submitting a software submittal, the Active Forms screen will serve as a summary of current, past and pending submittals.</a:t>
            </a:r>
          </a:p>
          <a:p>
            <a:endParaRPr lang="en-US" sz="1900" dirty="0" smtClean="0">
              <a:latin typeface="+mj-lt"/>
            </a:endParaRPr>
          </a:p>
          <a:p>
            <a:endParaRPr lang="en-US" sz="1900" dirty="0" smtClean="0">
              <a:latin typeface="+mj-lt"/>
            </a:endParaRPr>
          </a:p>
          <a:p>
            <a:endParaRPr lang="en-US" sz="1900" dirty="0">
              <a:latin typeface="+mj-lt"/>
            </a:endParaRPr>
          </a:p>
        </p:txBody>
      </p:sp>
      <p:sp>
        <p:nvSpPr>
          <p:cNvPr id="4" name="Content Placeholder 3"/>
          <p:cNvSpPr>
            <a:spLocks noGrp="1"/>
          </p:cNvSpPr>
          <p:nvPr>
            <p:ph sz="half" idx="4294967295"/>
          </p:nvPr>
        </p:nvSpPr>
        <p:spPr>
          <a:xfrm>
            <a:off x="5719011" y="1614968"/>
            <a:ext cx="6165851" cy="2387537"/>
          </a:xfrm>
        </p:spPr>
        <p:txBody>
          <a:bodyPr vert="horz" lIns="91440" tIns="45720" rIns="91440" bIns="45720" rtlCol="0">
            <a:normAutofit/>
          </a:bodyPr>
          <a:lstStyle/>
          <a:p>
            <a:pPr>
              <a:lnSpc>
                <a:spcPct val="100000"/>
              </a:lnSpc>
            </a:pPr>
            <a:r>
              <a:rPr lang="en-US" sz="2100" dirty="0">
                <a:solidFill>
                  <a:schemeClr val="tx1"/>
                </a:solidFill>
                <a:latin typeface="+mj-lt"/>
              </a:rPr>
              <a:t>The user has the ability to narrow the number of submittals shown on the screen.</a:t>
            </a:r>
          </a:p>
          <a:p>
            <a:pPr lvl="1">
              <a:lnSpc>
                <a:spcPct val="100000"/>
              </a:lnSpc>
            </a:pPr>
            <a:r>
              <a:rPr lang="en-US" sz="1700" dirty="0">
                <a:solidFill>
                  <a:schemeClr val="tx1"/>
                </a:solidFill>
                <a:latin typeface="+mj-lt"/>
              </a:rPr>
              <a:t>Select a particular type from the Active Forms screen and only those types of submittals will be displayed</a:t>
            </a:r>
            <a:r>
              <a:rPr lang="en-US" sz="1700" dirty="0" smtClean="0">
                <a:solidFill>
                  <a:schemeClr val="tx1"/>
                </a:solidFill>
                <a:latin typeface="+mj-lt"/>
              </a:rPr>
              <a:t>. (VIR, VDER, VPAR, ETC.)</a:t>
            </a:r>
            <a:endParaRPr lang="en-US" sz="1700" dirty="0">
              <a:solidFill>
                <a:schemeClr val="tx1"/>
              </a:solidFill>
              <a:latin typeface="+mj-lt"/>
            </a:endParaRPr>
          </a:p>
          <a:p>
            <a:pPr lvl="1">
              <a:lnSpc>
                <a:spcPct val="100000"/>
              </a:lnSpc>
            </a:pPr>
            <a:r>
              <a:rPr lang="en-US" sz="1700" dirty="0">
                <a:solidFill>
                  <a:schemeClr val="tx1"/>
                </a:solidFill>
                <a:latin typeface="+mj-lt"/>
              </a:rPr>
              <a:t>The filter for the active forms screen can be set to All, In Progress/Edit, Submitted, or Completed.</a:t>
            </a:r>
          </a:p>
          <a:p>
            <a:endParaRPr lang="en-US" sz="2000" dirty="0">
              <a:latin typeface="+mj-lt"/>
            </a:endParaRPr>
          </a:p>
        </p:txBody>
      </p:sp>
      <p:sp>
        <p:nvSpPr>
          <p:cNvPr id="9" name="Text Box 11"/>
          <p:cNvSpPr txBox="1">
            <a:spLocks noChangeArrowheads="1"/>
          </p:cNvSpPr>
          <p:nvPr/>
        </p:nvSpPr>
        <p:spPr bwMode="auto">
          <a:xfrm>
            <a:off x="463659" y="5882195"/>
            <a:ext cx="10515601" cy="454144"/>
          </a:xfrm>
          <a:prstGeom prst="rect">
            <a:avLst/>
          </a:prstGeom>
          <a:solidFill>
            <a:schemeClr val="accent3">
              <a:lumMod val="40000"/>
              <a:lumOff val="60000"/>
            </a:schemeClr>
          </a:solidFill>
          <a:ln w="9525" algn="ctr">
            <a:noFill/>
            <a:miter lim="800000"/>
            <a:headEnd/>
            <a:tailEnd/>
          </a:ln>
        </p:spPr>
        <p:txBody>
          <a:bodyPr wrap="none" bIns="64008" anchor="ctr"/>
          <a:lstStyle/>
          <a:p>
            <a:r>
              <a:rPr lang="en-US" sz="1400" b="1" dirty="0" smtClean="0">
                <a:latin typeface="Arial" panose="020B0604020202020204" pitchFamily="34" charset="0"/>
                <a:cs typeface="Arial" panose="020B0604020202020204" pitchFamily="34" charset="0"/>
              </a:rPr>
              <a:t>Note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Access limited to view user submittals </a:t>
            </a:r>
            <a:r>
              <a:rPr lang="en-US" sz="1400" dirty="0" smtClean="0">
                <a:latin typeface="Arial" panose="020B0604020202020204" pitchFamily="34" charset="0"/>
                <a:cs typeface="Arial" panose="020B0604020202020204" pitchFamily="34" charset="0"/>
              </a:rPr>
              <a:t>unless access </a:t>
            </a:r>
            <a:r>
              <a:rPr lang="en-US" sz="1400" dirty="0">
                <a:latin typeface="Arial" panose="020B0604020202020204" pitchFamily="34" charset="0"/>
                <a:cs typeface="Arial" panose="020B0604020202020204" pitchFamily="34" charset="0"/>
              </a:rPr>
              <a:t>granted as the SPARS  Administrator for your company.</a:t>
            </a:r>
          </a:p>
        </p:txBody>
      </p:sp>
      <p:pic>
        <p:nvPicPr>
          <p:cNvPr id="21" name="Picture 20"/>
          <p:cNvPicPr>
            <a:picLocks noChangeAspect="1"/>
          </p:cNvPicPr>
          <p:nvPr/>
        </p:nvPicPr>
        <p:blipFill>
          <a:blip r:embed="rId5"/>
          <a:stretch>
            <a:fillRect/>
          </a:stretch>
        </p:blipFill>
        <p:spPr>
          <a:xfrm>
            <a:off x="3207587" y="3843854"/>
            <a:ext cx="8384338" cy="1914827"/>
          </a:xfrm>
          <a:prstGeom prst="rect">
            <a:avLst/>
          </a:prstGeom>
        </p:spPr>
      </p:pic>
    </p:spTree>
    <p:custDataLst>
      <p:tags r:id="rId2"/>
    </p:custDataLst>
    <p:extLst>
      <p:ext uri="{BB962C8B-B14F-4D97-AF65-F5344CB8AC3E}">
        <p14:creationId xmlns:p14="http://schemas.microsoft.com/office/powerpoint/2010/main" val="41446767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Forms: Definitions</a:t>
            </a:r>
            <a:endParaRPr lang="en-US" dirty="0"/>
          </a:p>
        </p:txBody>
      </p:sp>
      <p:sp>
        <p:nvSpPr>
          <p:cNvPr id="3" name="Content Placeholder 2"/>
          <p:cNvSpPr>
            <a:spLocks noGrp="1"/>
          </p:cNvSpPr>
          <p:nvPr>
            <p:ph idx="1"/>
          </p:nvPr>
        </p:nvSpPr>
        <p:spPr>
          <a:xfrm>
            <a:off x="401870" y="2477900"/>
            <a:ext cx="5698089" cy="3690289"/>
          </a:xfrm>
        </p:spPr>
        <p:txBody>
          <a:bodyPr>
            <a:normAutofit/>
          </a:bodyPr>
          <a:lstStyle/>
          <a:p>
            <a:pPr marL="234950" indent="-234950">
              <a:spcBef>
                <a:spcPts val="600"/>
              </a:spcBef>
            </a:pPr>
            <a:r>
              <a:rPr lang="en-US" sz="1400" b="1" dirty="0" smtClean="0">
                <a:solidFill>
                  <a:schemeClr val="tx1"/>
                </a:solidFill>
                <a:latin typeface="+mj-lt"/>
              </a:rPr>
              <a:t>Type</a:t>
            </a:r>
            <a:endParaRPr lang="en-US" sz="1400" dirty="0" smtClean="0">
              <a:solidFill>
                <a:schemeClr val="tx1"/>
              </a:solidFill>
              <a:latin typeface="+mj-lt"/>
            </a:endParaRPr>
          </a:p>
          <a:p>
            <a:pPr marL="688975" lvl="1" indent="-234950"/>
            <a:r>
              <a:rPr lang="en-US" sz="1400" dirty="0" smtClean="0">
                <a:solidFill>
                  <a:schemeClr val="tx1"/>
                </a:solidFill>
                <a:latin typeface="+mj-lt"/>
              </a:rPr>
              <a:t>Product being created/submitted to NNS</a:t>
            </a:r>
          </a:p>
          <a:p>
            <a:pPr marL="688975" lvl="1" indent="-234950"/>
            <a:r>
              <a:rPr lang="en-US" sz="1400" dirty="0" smtClean="0">
                <a:solidFill>
                  <a:schemeClr val="tx1"/>
                </a:solidFill>
                <a:latin typeface="+mj-lt"/>
              </a:rPr>
              <a:t>Examples: Vendor Information Request (VIR) or Vendor Question (VQ)</a:t>
            </a:r>
          </a:p>
          <a:p>
            <a:pPr marL="234950" indent="-234950">
              <a:spcBef>
                <a:spcPts val="600"/>
              </a:spcBef>
            </a:pPr>
            <a:r>
              <a:rPr lang="en-US" sz="1400" b="1" dirty="0" smtClean="0">
                <a:solidFill>
                  <a:schemeClr val="tx1"/>
                </a:solidFill>
                <a:latin typeface="+mj-lt"/>
              </a:rPr>
              <a:t>VES Tracking Number</a:t>
            </a:r>
            <a:r>
              <a:rPr lang="en-US" sz="1400" dirty="0" smtClean="0">
                <a:solidFill>
                  <a:schemeClr val="tx1"/>
                </a:solidFill>
                <a:latin typeface="+mj-lt"/>
              </a:rPr>
              <a:t> </a:t>
            </a:r>
          </a:p>
          <a:p>
            <a:pPr marL="688975" lvl="1" indent="-234950"/>
            <a:r>
              <a:rPr lang="en-US" sz="1400" dirty="0" smtClean="0">
                <a:solidFill>
                  <a:schemeClr val="tx1"/>
                </a:solidFill>
                <a:latin typeface="+mj-lt"/>
              </a:rPr>
              <a:t>Virtual Enterprise System (VES)</a:t>
            </a:r>
          </a:p>
          <a:p>
            <a:pPr marL="688975" lvl="1" indent="-234950"/>
            <a:r>
              <a:rPr lang="en-US" sz="1400" dirty="0" smtClean="0">
                <a:solidFill>
                  <a:schemeClr val="tx1"/>
                </a:solidFill>
                <a:latin typeface="+mj-lt"/>
              </a:rPr>
              <a:t>Internal reference number to SPARS</a:t>
            </a:r>
          </a:p>
          <a:p>
            <a:pPr marL="234950" indent="-234950">
              <a:spcBef>
                <a:spcPts val="600"/>
              </a:spcBef>
            </a:pPr>
            <a:r>
              <a:rPr lang="en-US" sz="1400" b="1" dirty="0" smtClean="0">
                <a:solidFill>
                  <a:schemeClr val="tx1"/>
                </a:solidFill>
                <a:latin typeface="+mj-lt"/>
              </a:rPr>
              <a:t>NNS Tracking Number</a:t>
            </a:r>
            <a:r>
              <a:rPr lang="en-US" sz="1400" dirty="0" smtClean="0">
                <a:solidFill>
                  <a:schemeClr val="tx1"/>
                </a:solidFill>
                <a:latin typeface="+mj-lt"/>
              </a:rPr>
              <a:t> </a:t>
            </a:r>
          </a:p>
          <a:p>
            <a:pPr marL="688975" lvl="1" indent="-234950"/>
            <a:r>
              <a:rPr lang="en-US" sz="1400" dirty="0" smtClean="0">
                <a:solidFill>
                  <a:schemeClr val="tx1"/>
                </a:solidFill>
                <a:latin typeface="+mj-lt"/>
              </a:rPr>
              <a:t>NNS Reference number </a:t>
            </a:r>
            <a:r>
              <a:rPr lang="en-US" sz="1400" dirty="0">
                <a:solidFill>
                  <a:schemeClr val="tx1"/>
                </a:solidFill>
              </a:rPr>
              <a:t>(QN</a:t>
            </a:r>
            <a:r>
              <a:rPr lang="en-US" sz="1400" dirty="0" smtClean="0">
                <a:solidFill>
                  <a:schemeClr val="tx1"/>
                </a:solidFill>
              </a:rPr>
              <a:t>) </a:t>
            </a:r>
            <a:endParaRPr lang="en-US" sz="1400" strike="sngStrike" dirty="0" smtClean="0">
              <a:solidFill>
                <a:schemeClr val="tx1"/>
              </a:solidFill>
              <a:latin typeface="+mj-lt"/>
            </a:endParaRPr>
          </a:p>
          <a:p>
            <a:pPr marL="688975" lvl="1" indent="-234950"/>
            <a:r>
              <a:rPr lang="en-US" sz="1400" dirty="0" smtClean="0">
                <a:solidFill>
                  <a:schemeClr val="tx1"/>
                </a:solidFill>
                <a:latin typeface="+mj-lt"/>
              </a:rPr>
              <a:t>Only populates when submittal is successfully received by NNS</a:t>
            </a:r>
          </a:p>
          <a:p>
            <a:pPr marL="234950" indent="-234950">
              <a:spcBef>
                <a:spcPts val="600"/>
              </a:spcBef>
            </a:pPr>
            <a:r>
              <a:rPr lang="en-US" sz="1400" b="1" dirty="0" smtClean="0">
                <a:solidFill>
                  <a:schemeClr val="tx1"/>
                </a:solidFill>
                <a:latin typeface="+mj-lt"/>
              </a:rPr>
              <a:t>Create Date</a:t>
            </a:r>
            <a:r>
              <a:rPr lang="en-US" sz="1400" dirty="0" smtClean="0">
                <a:solidFill>
                  <a:schemeClr val="tx1"/>
                </a:solidFill>
                <a:latin typeface="+mj-lt"/>
              </a:rPr>
              <a:t> </a:t>
            </a:r>
          </a:p>
          <a:p>
            <a:pPr marL="688975" lvl="1" indent="-234950"/>
            <a:r>
              <a:rPr lang="en-US" sz="1400" dirty="0" smtClean="0">
                <a:solidFill>
                  <a:schemeClr val="tx1"/>
                </a:solidFill>
                <a:latin typeface="+mj-lt"/>
              </a:rPr>
              <a:t>Date submittal is created/started in SPARS</a:t>
            </a:r>
          </a:p>
        </p:txBody>
      </p:sp>
      <p:sp>
        <p:nvSpPr>
          <p:cNvPr id="4" name="Content Placeholder 3"/>
          <p:cNvSpPr>
            <a:spLocks noGrp="1"/>
          </p:cNvSpPr>
          <p:nvPr>
            <p:ph sz="half" idx="4294967295"/>
          </p:nvPr>
        </p:nvSpPr>
        <p:spPr>
          <a:xfrm>
            <a:off x="6212774" y="2765510"/>
            <a:ext cx="5818094" cy="3402680"/>
          </a:xfrm>
        </p:spPr>
        <p:txBody>
          <a:bodyPr>
            <a:noAutofit/>
          </a:bodyPr>
          <a:lstStyle/>
          <a:p>
            <a:pPr marL="234950" indent="-234950">
              <a:spcBef>
                <a:spcPts val="600"/>
              </a:spcBef>
            </a:pPr>
            <a:r>
              <a:rPr lang="en-US" sz="1400" b="1" dirty="0" smtClean="0">
                <a:solidFill>
                  <a:schemeClr val="tx1"/>
                </a:solidFill>
                <a:latin typeface="+mj-lt"/>
              </a:rPr>
              <a:t>Purchase Order</a:t>
            </a:r>
            <a:r>
              <a:rPr lang="en-US" sz="1400" dirty="0" smtClean="0">
                <a:solidFill>
                  <a:schemeClr val="tx1"/>
                </a:solidFill>
                <a:latin typeface="+mj-lt"/>
              </a:rPr>
              <a:t> </a:t>
            </a:r>
          </a:p>
          <a:p>
            <a:pPr marL="688975" lvl="1" indent="-234950"/>
            <a:r>
              <a:rPr lang="en-US" sz="1400" dirty="0" smtClean="0">
                <a:solidFill>
                  <a:schemeClr val="tx1"/>
                </a:solidFill>
                <a:latin typeface="+mj-lt"/>
              </a:rPr>
              <a:t>NNS PO (or </a:t>
            </a:r>
            <a:r>
              <a:rPr lang="en-US" sz="1400" dirty="0">
                <a:solidFill>
                  <a:schemeClr val="tx1"/>
                </a:solidFill>
                <a:latin typeface="+mj-lt"/>
              </a:rPr>
              <a:t>RFQ </a:t>
            </a:r>
            <a:r>
              <a:rPr lang="en-US" sz="1400" dirty="0" smtClean="0">
                <a:solidFill>
                  <a:schemeClr val="tx1"/>
                </a:solidFill>
                <a:latin typeface="+mj-lt"/>
              </a:rPr>
              <a:t>for </a:t>
            </a:r>
            <a:r>
              <a:rPr lang="en-US" sz="1400" dirty="0">
                <a:solidFill>
                  <a:schemeClr val="tx1"/>
                </a:solidFill>
                <a:latin typeface="+mj-lt"/>
              </a:rPr>
              <a:t>Vendor Quotes)</a:t>
            </a:r>
          </a:p>
          <a:p>
            <a:pPr marL="234950" indent="-234950">
              <a:spcBef>
                <a:spcPts val="600"/>
              </a:spcBef>
            </a:pPr>
            <a:r>
              <a:rPr lang="en-US" sz="1400" b="1" dirty="0" smtClean="0">
                <a:solidFill>
                  <a:schemeClr val="tx1"/>
                </a:solidFill>
                <a:latin typeface="+mj-lt"/>
              </a:rPr>
              <a:t>Line Item</a:t>
            </a:r>
            <a:r>
              <a:rPr lang="en-US" sz="1400" dirty="0" smtClean="0">
                <a:solidFill>
                  <a:schemeClr val="tx1"/>
                </a:solidFill>
                <a:latin typeface="+mj-lt"/>
              </a:rPr>
              <a:t> </a:t>
            </a:r>
          </a:p>
          <a:p>
            <a:pPr marL="688975" lvl="1" indent="-234950"/>
            <a:r>
              <a:rPr lang="en-US" sz="1400" dirty="0" smtClean="0">
                <a:solidFill>
                  <a:schemeClr val="tx1"/>
                </a:solidFill>
                <a:latin typeface="+mj-lt"/>
              </a:rPr>
              <a:t>PO</a:t>
            </a:r>
            <a:r>
              <a:rPr lang="en-US" sz="1400" dirty="0">
                <a:solidFill>
                  <a:schemeClr val="tx1"/>
                </a:solidFill>
                <a:latin typeface="+mj-lt"/>
              </a:rPr>
              <a:t>/RFQ</a:t>
            </a:r>
            <a:r>
              <a:rPr lang="en-US" sz="1400" dirty="0" smtClean="0">
                <a:solidFill>
                  <a:schemeClr val="tx1"/>
                </a:solidFill>
                <a:latin typeface="+mj-lt"/>
              </a:rPr>
              <a:t> item number</a:t>
            </a:r>
          </a:p>
          <a:p>
            <a:pPr marL="234950" indent="-234950">
              <a:spcBef>
                <a:spcPts val="600"/>
              </a:spcBef>
            </a:pPr>
            <a:r>
              <a:rPr lang="en-US" sz="1400" b="1" dirty="0" smtClean="0">
                <a:solidFill>
                  <a:schemeClr val="tx1"/>
                </a:solidFill>
                <a:latin typeface="+mj-lt"/>
              </a:rPr>
              <a:t>Material No.</a:t>
            </a:r>
            <a:r>
              <a:rPr lang="en-US" sz="1400" dirty="0" smtClean="0">
                <a:solidFill>
                  <a:schemeClr val="tx1"/>
                </a:solidFill>
                <a:latin typeface="+mj-lt"/>
              </a:rPr>
              <a:t> </a:t>
            </a:r>
          </a:p>
          <a:p>
            <a:pPr marL="688975" lvl="1" indent="-234950"/>
            <a:r>
              <a:rPr lang="en-US" sz="1400" dirty="0" smtClean="0">
                <a:solidFill>
                  <a:schemeClr val="tx1"/>
                </a:solidFill>
                <a:latin typeface="+mj-lt"/>
              </a:rPr>
              <a:t>NNS part number on </a:t>
            </a:r>
            <a:r>
              <a:rPr lang="en-US" sz="1400" dirty="0">
                <a:solidFill>
                  <a:schemeClr val="tx1"/>
                </a:solidFill>
                <a:latin typeface="+mj-lt"/>
              </a:rPr>
              <a:t>PO/RFQ</a:t>
            </a:r>
          </a:p>
          <a:p>
            <a:pPr marL="234950" indent="-234950">
              <a:spcBef>
                <a:spcPts val="600"/>
              </a:spcBef>
            </a:pPr>
            <a:r>
              <a:rPr lang="en-US" sz="1400" b="1" dirty="0" smtClean="0">
                <a:solidFill>
                  <a:schemeClr val="tx1"/>
                </a:solidFill>
                <a:latin typeface="+mj-lt"/>
              </a:rPr>
              <a:t>Status</a:t>
            </a:r>
            <a:r>
              <a:rPr lang="en-US" sz="1400" dirty="0" smtClean="0">
                <a:solidFill>
                  <a:schemeClr val="tx1"/>
                </a:solidFill>
                <a:latin typeface="+mj-lt"/>
              </a:rPr>
              <a:t> </a:t>
            </a:r>
          </a:p>
          <a:p>
            <a:pPr marL="688975" lvl="1" indent="-234950"/>
            <a:r>
              <a:rPr lang="en-US" sz="1400" dirty="0" smtClean="0">
                <a:solidFill>
                  <a:schemeClr val="tx1"/>
                </a:solidFill>
                <a:latin typeface="+mj-lt"/>
              </a:rPr>
              <a:t>Reflects where submittal “stands”; examples: In Progress, Submitted or Completed</a:t>
            </a:r>
          </a:p>
          <a:p>
            <a:pPr marL="234950" indent="-234950">
              <a:spcBef>
                <a:spcPts val="600"/>
              </a:spcBef>
            </a:pPr>
            <a:r>
              <a:rPr lang="en-US" sz="1400" b="1" dirty="0" smtClean="0">
                <a:solidFill>
                  <a:schemeClr val="tx1"/>
                </a:solidFill>
                <a:latin typeface="+mj-lt"/>
              </a:rPr>
              <a:t>ECD</a:t>
            </a:r>
            <a:r>
              <a:rPr lang="en-US" sz="1400" dirty="0" smtClean="0">
                <a:solidFill>
                  <a:schemeClr val="tx1"/>
                </a:solidFill>
                <a:latin typeface="+mj-lt"/>
              </a:rPr>
              <a:t> </a:t>
            </a:r>
          </a:p>
          <a:p>
            <a:pPr marL="688975" lvl="1" indent="-234950"/>
            <a:r>
              <a:rPr lang="en-US" sz="1400" dirty="0" smtClean="0">
                <a:solidFill>
                  <a:schemeClr val="tx1"/>
                </a:solidFill>
                <a:latin typeface="+mj-lt"/>
              </a:rPr>
              <a:t>Estimated Completion Date for NNS review</a:t>
            </a:r>
          </a:p>
        </p:txBody>
      </p:sp>
      <p:pic>
        <p:nvPicPr>
          <p:cNvPr id="7" name="Picture 6"/>
          <p:cNvPicPr>
            <a:picLocks noChangeAspect="1"/>
          </p:cNvPicPr>
          <p:nvPr/>
        </p:nvPicPr>
        <p:blipFill>
          <a:blip r:embed="rId4"/>
          <a:stretch>
            <a:fillRect/>
          </a:stretch>
        </p:blipFill>
        <p:spPr>
          <a:xfrm>
            <a:off x="1708192" y="1367941"/>
            <a:ext cx="8896350" cy="1371600"/>
          </a:xfrm>
          <a:prstGeom prst="rect">
            <a:avLst/>
          </a:prstGeom>
        </p:spPr>
      </p:pic>
    </p:spTree>
    <p:custDataLst>
      <p:tags r:id="rId1"/>
    </p:custDataLst>
    <p:extLst>
      <p:ext uri="{BB962C8B-B14F-4D97-AF65-F5344CB8AC3E}">
        <p14:creationId xmlns:p14="http://schemas.microsoft.com/office/powerpoint/2010/main" val="1486315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Service and Non-Material Number Submittals</a:t>
            </a:r>
            <a:endParaRPr lang="en-US" dirty="0"/>
          </a:p>
        </p:txBody>
      </p:sp>
      <p:sp>
        <p:nvSpPr>
          <p:cNvPr id="3" name="Content Placeholder 2"/>
          <p:cNvSpPr>
            <a:spLocks noGrp="1"/>
          </p:cNvSpPr>
          <p:nvPr>
            <p:ph idx="1"/>
          </p:nvPr>
        </p:nvSpPr>
        <p:spPr>
          <a:xfrm>
            <a:off x="838200" y="2133599"/>
            <a:ext cx="10515600" cy="3904215"/>
          </a:xfrm>
        </p:spPr>
        <p:txBody>
          <a:bodyPr>
            <a:normAutofit lnSpcReduction="10000"/>
          </a:bodyPr>
          <a:lstStyle/>
          <a:p>
            <a:pPr marL="0" indent="0">
              <a:buNone/>
            </a:pPr>
            <a:r>
              <a:rPr lang="en-US" sz="2000" dirty="0">
                <a:solidFill>
                  <a:schemeClr val="tx1"/>
                </a:solidFill>
              </a:rPr>
              <a:t>The SPARS system requires each submittal to </a:t>
            </a:r>
            <a:r>
              <a:rPr lang="en-US" sz="2000" dirty="0" smtClean="0">
                <a:solidFill>
                  <a:schemeClr val="tx1"/>
                </a:solidFill>
              </a:rPr>
              <a:t>have:</a:t>
            </a:r>
          </a:p>
          <a:p>
            <a:r>
              <a:rPr lang="en-US" sz="2000" dirty="0" smtClean="0">
                <a:solidFill>
                  <a:schemeClr val="tx1"/>
                </a:solidFill>
              </a:rPr>
              <a:t>a </a:t>
            </a:r>
            <a:r>
              <a:rPr lang="en-US" sz="2000" dirty="0">
                <a:solidFill>
                  <a:schemeClr val="tx1"/>
                </a:solidFill>
              </a:rPr>
              <a:t>document number, </a:t>
            </a:r>
            <a:endParaRPr lang="en-US" sz="2000" dirty="0" smtClean="0">
              <a:solidFill>
                <a:schemeClr val="tx1"/>
              </a:solidFill>
            </a:endParaRPr>
          </a:p>
          <a:p>
            <a:r>
              <a:rPr lang="en-US" sz="2000" dirty="0" smtClean="0">
                <a:solidFill>
                  <a:schemeClr val="tx1"/>
                </a:solidFill>
              </a:rPr>
              <a:t>line </a:t>
            </a:r>
            <a:r>
              <a:rPr lang="en-US" sz="2000" dirty="0">
                <a:solidFill>
                  <a:schemeClr val="tx1"/>
                </a:solidFill>
              </a:rPr>
              <a:t>item, </a:t>
            </a:r>
            <a:endParaRPr lang="en-US" sz="2000" dirty="0" smtClean="0">
              <a:solidFill>
                <a:schemeClr val="tx1"/>
              </a:solidFill>
            </a:endParaRPr>
          </a:p>
          <a:p>
            <a:r>
              <a:rPr lang="en-US" sz="2000" dirty="0" smtClean="0">
                <a:solidFill>
                  <a:schemeClr val="tx1"/>
                </a:solidFill>
              </a:rPr>
              <a:t>material </a:t>
            </a:r>
            <a:r>
              <a:rPr lang="en-US" sz="2000" dirty="0">
                <a:solidFill>
                  <a:schemeClr val="tx1"/>
                </a:solidFill>
              </a:rPr>
              <a:t>revision and </a:t>
            </a:r>
            <a:endParaRPr lang="en-US" sz="2000" dirty="0" smtClean="0">
              <a:solidFill>
                <a:schemeClr val="tx1"/>
              </a:solidFill>
            </a:endParaRPr>
          </a:p>
          <a:p>
            <a:r>
              <a:rPr lang="en-US" sz="2000" dirty="0" smtClean="0">
                <a:solidFill>
                  <a:schemeClr val="tx1"/>
                </a:solidFill>
              </a:rPr>
              <a:t>material </a:t>
            </a:r>
            <a:r>
              <a:rPr lang="en-US" sz="2000" dirty="0">
                <a:solidFill>
                  <a:schemeClr val="tx1"/>
                </a:solidFill>
              </a:rPr>
              <a:t>number (part number).  </a:t>
            </a:r>
            <a:endParaRPr lang="en-US" sz="2000" dirty="0" smtClean="0">
              <a:solidFill>
                <a:schemeClr val="tx1"/>
              </a:solidFill>
            </a:endParaRPr>
          </a:p>
          <a:p>
            <a:pPr marL="0" indent="0">
              <a:buNone/>
            </a:pPr>
            <a:r>
              <a:rPr lang="en-US" sz="2000" dirty="0" smtClean="0">
                <a:solidFill>
                  <a:schemeClr val="tx1"/>
                </a:solidFill>
              </a:rPr>
              <a:t>Entering this data accurately is important – if NNS’ system does not have a match, SPARS will not allow the submittal to process and an error will appear on your screen.</a:t>
            </a:r>
            <a:endParaRPr lang="en-US" sz="2000" dirty="0">
              <a:solidFill>
                <a:schemeClr val="tx1"/>
              </a:solidFill>
            </a:endParaRPr>
          </a:p>
          <a:p>
            <a:pPr marL="0" indent="0">
              <a:buNone/>
            </a:pPr>
            <a:endParaRPr lang="en-US" sz="2000" dirty="0">
              <a:solidFill>
                <a:schemeClr val="tx1"/>
              </a:solidFill>
            </a:endParaRPr>
          </a:p>
          <a:p>
            <a:pPr marL="0" indent="0">
              <a:buNone/>
            </a:pPr>
            <a:r>
              <a:rPr lang="en-US" sz="2000" dirty="0">
                <a:solidFill>
                  <a:schemeClr val="tx1"/>
                </a:solidFill>
              </a:rPr>
              <a:t>If you have a </a:t>
            </a:r>
            <a:r>
              <a:rPr lang="en-US" sz="2000" dirty="0" smtClean="0">
                <a:solidFill>
                  <a:schemeClr val="tx1"/>
                </a:solidFill>
              </a:rPr>
              <a:t>service PO </a:t>
            </a:r>
            <a:r>
              <a:rPr lang="en-US" sz="2000" dirty="0">
                <a:solidFill>
                  <a:schemeClr val="tx1"/>
                </a:solidFill>
              </a:rPr>
              <a:t>or RFQ where there is NOT a material number associated with the line item, </a:t>
            </a:r>
            <a:r>
              <a:rPr lang="en-US" sz="2000" dirty="0" smtClean="0">
                <a:solidFill>
                  <a:schemeClr val="tx1"/>
                </a:solidFill>
              </a:rPr>
              <a:t>this </a:t>
            </a:r>
            <a:r>
              <a:rPr lang="en-US" sz="2000" b="1" u="sng" dirty="0">
                <a:solidFill>
                  <a:schemeClr val="tx1"/>
                </a:solidFill>
              </a:rPr>
              <a:t>CANNOT</a:t>
            </a:r>
            <a:r>
              <a:rPr lang="en-US" sz="2000" dirty="0">
                <a:solidFill>
                  <a:schemeClr val="tx1"/>
                </a:solidFill>
              </a:rPr>
              <a:t> be submitted via SPARS</a:t>
            </a:r>
            <a:r>
              <a:rPr lang="en-US" sz="2000" dirty="0"/>
              <a:t>. </a:t>
            </a:r>
          </a:p>
        </p:txBody>
      </p:sp>
    </p:spTree>
    <p:extLst>
      <p:ext uri="{BB962C8B-B14F-4D97-AF65-F5344CB8AC3E}">
        <p14:creationId xmlns:p14="http://schemas.microsoft.com/office/powerpoint/2010/main" val="31476799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91"/>
  <p:tag name="ARTICULATE_AUDIO_RECORDED" val="1"/>
  <p:tag name="ELAPSEDTIME" val="54.4"/>
  <p:tag name="TIMELINE" val="7.6/11.7/20.0/27.0/33.6/40.8/44.3"/>
  <p:tag name="ARTICULATE_USED_LAYOUT" val="3"/>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17.61858"/>
  <p:tag name="MARGIN_2" val="36"/>
  <p:tag name="MARGIN_3" val="72"/>
  <p:tag name="MARGIN_4" val="108"/>
  <p:tag name="MARGIN_5" val="144"/>
  <p:tag name="FONT_SIZE" val="14"/>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63"/>
  <p:tag name="ARTICULATE_AUDIO_RECORDED" val="1"/>
  <p:tag name="ELAPSEDTIME" val="15.7"/>
  <p:tag name="ARTICULATE_USED_LAYOUT" val="3"/>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17.61858"/>
  <p:tag name="MARGIN_2" val="36"/>
  <p:tag name="MARGIN_3" val="72"/>
  <p:tag name="MARGIN_4" val="108"/>
  <p:tag name="MARGIN_5" val="144"/>
  <p:tag name="FONT_SIZE" val="14"/>
</p:tagLst>
</file>

<file path=ppt/tags/tag1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614"/>
  <p:tag name="ARTICULATE_AUDIO_RECORDED" val="1"/>
  <p:tag name="ELAPSEDTIME" val="27.6"/>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17.61858"/>
  <p:tag name="MARGIN_2" val="36"/>
  <p:tag name="MARGIN_3" val="72"/>
  <p:tag name="MARGIN_4" val="108"/>
  <p:tag name="MARGIN_5" val="144"/>
  <p:tag name="FONT_SIZE" val="14"/>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58"/>
  <p:tag name="ARTICULATE_AUDIO_RECORDED" val="1"/>
  <p:tag name="ELAPSEDTIME" val="29.3"/>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17.61858"/>
  <p:tag name="MARGIN_2" val="36"/>
  <p:tag name="MARGIN_3" val="52.37291"/>
  <p:tag name="MARGIN_4" val="108"/>
  <p:tag name="MARGIN_5" val="144"/>
  <p:tag name="FONT_SIZE" val="14"/>
</p:tagLst>
</file>

<file path=ppt/tags/tag17.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615"/>
  <p:tag name="ARTICULATE_AUDIO_RECORDED" val="1"/>
  <p:tag name="ELAPSEDTIME" val="22.6"/>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17.61858"/>
  <p:tag name="MARGIN_2" val="36"/>
  <p:tag name="MARGIN_3" val="72"/>
  <p:tag name="MARGIN_4" val="108"/>
  <p:tag name="MARGIN_5" val="144"/>
  <p:tag name="FONT_SIZE" val="13"/>
</p:tagLst>
</file>

<file path=ppt/tags/tag1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610"/>
  <p:tag name="ARTICULATE_AUDIO_RECORDED" val="1"/>
  <p:tag name="ELAPSEDTIME" val="74.8"/>
  <p:tag name="TIMELINE" val="5.6/12.0/18.3/29.0/37.7"/>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17.61858"/>
  <p:tag name="MARGIN_2" val="36"/>
  <p:tag name="MARGIN_3" val="72"/>
  <p:tag name="MARGIN_4" val="108"/>
  <p:tag name="MARGIN_5" val="144"/>
  <p:tag name="FONT_SIZE" val="14"/>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17.61858"/>
  <p:tag name="MARGIN_2" val="52.37291"/>
  <p:tag name="MARGIN_3" val="72"/>
  <p:tag name="MARGIN_4" val="108"/>
  <p:tag name="MARGIN_5" val="144"/>
  <p:tag name="FONT_SIZE" val="13"/>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64"/>
  <p:tag name="ARTICULATE_AUDIO_RECORDED" val="1"/>
  <p:tag name="ELAPSEDTIME" val="81.8"/>
  <p:tag name="TIMELINE" val="10.1/20.2/28.9/37.4/48.0/61.8"/>
  <p:tag name="ARTICULATE_USED_LAYOUT" val="3"/>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17.61858"/>
  <p:tag name="MARGIN_2" val="52.37291"/>
  <p:tag name="MARGIN_3" val="72"/>
  <p:tag name="MARGIN_4" val="108"/>
  <p:tag name="MARGIN_5" val="144"/>
  <p:tag name="FONT_SIZE" val="14"/>
</p:tagLst>
</file>

<file path=ppt/tags/tag23.xml><?xml version="1.0" encoding="utf-8"?>
<p:tagLst xmlns:a="http://schemas.openxmlformats.org/drawingml/2006/main" xmlns:r="http://schemas.openxmlformats.org/officeDocument/2006/relationships" xmlns:p="http://schemas.openxmlformats.org/presentationml/2006/main">
  <p:tag name="AUDIO_ID" val="616"/>
  <p:tag name="ARTICULATE_AUDIO_RECORDED" val="1"/>
  <p:tag name="ELAPSEDTIME" val="25"/>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UDIO_ID" val="617"/>
  <p:tag name="ARTICULATE_AUDIO_RECORDED" val="1"/>
  <p:tag name="ELAPSEDTIME" val="11"/>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UDIO_ID" val="617"/>
  <p:tag name="ARTICULATE_AUDIO_RECORDED" val="1"/>
  <p:tag name="ELAPSEDTIME" val="11"/>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UDIO_ID" val="619"/>
  <p:tag name="ARTICULATE_AUDIO_RECORDED" val="1"/>
  <p:tag name="ELAPSEDTIME" val="22.9"/>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93"/>
  <p:tag name="ARTICULATE_AUDIO_RECORDED" val="1"/>
  <p:tag name="ELAPSEDTIME" val="97.9"/>
  <p:tag name="TIMELINE" val="7.7/15.9/23.0/40.7/53.6/59.2/65.6/69.3/77.6/81.9"/>
  <p:tag name="ARTICULATE_USED_LAYOUT" val="3"/>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65"/>
  <p:tag name="ARTICULATE_AUDIO_RECORDED" val="1"/>
  <p:tag name="ELAPSEDTIME" val="11.9"/>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17.61858"/>
  <p:tag name="MARGIN_2" val="36"/>
  <p:tag name="MARGIN_3" val="72"/>
  <p:tag name="MARGIN_4" val="108"/>
  <p:tag name="MARGIN_5" val="144"/>
  <p:tag name="FONT_SIZE" val="14"/>
</p:tagLst>
</file>

<file path=ppt/tags/tag3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70"/>
  <p:tag name="ARTICULATE_AUDIO_RECORDED" val="1"/>
  <p:tag name="ELAPSEDTIME" val="20.7"/>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17.61858"/>
  <p:tag name="MARGIN_2" val="36"/>
  <p:tag name="MARGIN_3" val="72"/>
  <p:tag name="MARGIN_4" val="108"/>
  <p:tag name="MARGIN_5" val="144"/>
  <p:tag name="FONT_SIZE" val="14"/>
</p:tagLst>
</file>

<file path=ppt/tags/tag3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66"/>
  <p:tag name="ARTICULATE_AUDIO_RECORDED" val="1"/>
  <p:tag name="ELAPSEDTIME" val="20.6"/>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17.61858"/>
  <p:tag name="MARGIN_2" val="36"/>
  <p:tag name="MARGIN_3" val="72"/>
  <p:tag name="MARGIN_4" val="108"/>
  <p:tag name="MARGIN_5" val="144"/>
  <p:tag name="FONT_SIZE" val="14"/>
</p:tagLst>
</file>

<file path=ppt/tags/tag37.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71"/>
  <p:tag name="ARTICULATE_AUDIO_RECORDED" val="1"/>
  <p:tag name="ELAPSEDTIME" val="45.2"/>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17.61858"/>
  <p:tag name="MARGIN_2" val="36"/>
  <p:tag name="MARGIN_3" val="72"/>
  <p:tag name="MARGIN_4" val="108"/>
  <p:tag name="MARGIN_5" val="144"/>
  <p:tag name="FONT_SIZE" val="14"/>
</p:tagLst>
</file>

<file path=ppt/tags/tag3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97"/>
  <p:tag name="ARTICULATE_AUDIO_RECORDED" val="1"/>
  <p:tag name="ELAPSEDTIME" val="22.8"/>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MARGIN_1" val="17.61858"/>
  <p:tag name="MARGIN_2" val="36"/>
  <p:tag name="MARGIN_3" val="72"/>
  <p:tag name="MARGIN_4" val="108"/>
  <p:tag name="MARGIN_5" val="144"/>
  <p:tag name="FONT_SIZE" val="10"/>
</p:tagLst>
</file>

<file path=ppt/tags/tag4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17.61858"/>
  <p:tag name="MARGIN_2" val="36"/>
  <p:tag name="MARGIN_3" val="72"/>
  <p:tag name="MARGIN_4" val="108"/>
  <p:tag name="MARGIN_5" val="144"/>
  <p:tag name="FONT_SIZE" val="14"/>
</p:tagLst>
</file>

<file path=ppt/tags/tag4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98"/>
  <p:tag name="ARTICULATE_AUDIO_RECORDED" val="1"/>
  <p:tag name="ELAPSEDTIME" val="35.4"/>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17.61858"/>
  <p:tag name="MARGIN_2" val="36"/>
  <p:tag name="MARGIN_3" val="72"/>
  <p:tag name="MARGIN_4" val="108"/>
  <p:tag name="MARGIN_5" val="144"/>
  <p:tag name="FONT_SIZE" val="14"/>
</p:tagLst>
</file>

<file path=ppt/tags/tag4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603"/>
  <p:tag name="ARTICULATE_AUDIO_RECORDED" val="1"/>
  <p:tag name="ELAPSEDTIME" val="18.9"/>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17.61858"/>
  <p:tag name="MARGIN_2" val="36"/>
  <p:tag name="MARGIN_3" val="72"/>
  <p:tag name="MARGIN_4" val="108"/>
  <p:tag name="MARGIN_5" val="144"/>
  <p:tag name="FONT_SIZE" val="14"/>
</p:tagLst>
</file>

<file path=ppt/tags/tag4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99"/>
  <p:tag name="ARTICULATE_AUDIO_RECORDED" val="1"/>
  <p:tag name="ELAPSEDTIME" val="14.3"/>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17.61858"/>
  <p:tag name="MARGIN_2" val="36"/>
  <p:tag name="MARGIN_3" val="72"/>
  <p:tag name="MARGIN_4" val="108"/>
  <p:tag name="MARGIN_5" val="144"/>
  <p:tag name="FONT_SIZE" val="14"/>
</p:tagLst>
</file>

<file path=ppt/tags/tag47.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77"/>
  <p:tag name="ARTICULATE_AUDIO_RECORDED" val="1"/>
  <p:tag name="ELAPSEDTIME" val="10.9"/>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17.61858"/>
  <p:tag name="MARGIN_2" val="36"/>
  <p:tag name="MARGIN_3" val="72"/>
  <p:tag name="MARGIN_4" val="108"/>
  <p:tag name="MARGIN_5" val="144"/>
  <p:tag name="FONT_SIZE" val="14"/>
</p:tagLst>
</file>

<file path=ppt/tags/tag4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78"/>
  <p:tag name="ARTICULATE_AUDIO_RECORDED" val="1"/>
  <p:tag name="ELAPSEDTIME" val="22.5"/>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49"/>
  <p:tag name="ARTICULATE_AUDIO_RECORDED" val="1"/>
  <p:tag name="ELAPSEDTIME" val="14.4"/>
  <p:tag name="ARTICULATE_USED_LAYOUT" val="2"/>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17.61858"/>
  <p:tag name="MARGIN_2" val="36"/>
  <p:tag name="MARGIN_3" val="72"/>
  <p:tag name="MARGIN_4" val="108"/>
  <p:tag name="MARGIN_5" val="144"/>
  <p:tag name="FONT_SIZE" val="14"/>
</p:tagLst>
</file>

<file path=ppt/tags/tag5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79"/>
  <p:tag name="ARTICULATE_AUDIO_RECORDED" val="1"/>
  <p:tag name="ELAPSEDTIME" val="34.6"/>
  <p:tag name="TIMELINE" val="12.0/22.8/27.6"/>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17.61858"/>
  <p:tag name="MARGIN_2" val="52.37291"/>
  <p:tag name="MARGIN_3" val="72"/>
  <p:tag name="MARGIN_4" val="108"/>
  <p:tag name="MARGIN_5" val="144"/>
  <p:tag name="FONT_SIZE" val="14"/>
</p:tagLst>
</file>

<file path=ppt/tags/tag5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80"/>
  <p:tag name="ARTICULATE_AUDIO_RECORDED" val="1"/>
  <p:tag name="ELAPSEDTIME" val="28"/>
  <p:tag name="TIMELINE" val="9.7/20.2"/>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17.61858"/>
  <p:tag name="MARGIN_2" val="52.37291"/>
  <p:tag name="MARGIN_3" val="72"/>
  <p:tag name="MARGIN_4" val="108"/>
  <p:tag name="MARGIN_5" val="144"/>
  <p:tag name="FONT_SIZE" val="14"/>
</p:tagLst>
</file>

<file path=ppt/tags/tag5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87"/>
  <p:tag name="ARTICULATE_AUDIO_RECORDED" val="1"/>
  <p:tag name="ELAPSEDTIME" val="25.6"/>
  <p:tag name="ARTICULATE_USED_LAYOUT" val="2"/>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17.61858"/>
  <p:tag name="MARGIN_2" val="36"/>
  <p:tag name="MARGIN_3" val="72"/>
  <p:tag name="MARGIN_4" val="108"/>
  <p:tag name="MARGIN_5" val="144"/>
  <p:tag name="FONT_SIZE" val="14"/>
</p:tagLst>
</file>

<file path=ppt/tags/tag57.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88"/>
  <p:tag name="ARTICULATE_AUDIO_RECORDED" val="1"/>
  <p:tag name="ELAPSEDTIME" val="40.4"/>
  <p:tag name="TIMELINE" val="7.1/13.6/21.1/28.4"/>
  <p:tag name="ARTICULATE_USED_LAYOUT" val="2"/>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17.61858"/>
  <p:tag name="MARGIN_2" val="36"/>
  <p:tag name="MARGIN_3" val="72"/>
  <p:tag name="MARGIN_4" val="108"/>
  <p:tag name="MARGIN_5" val="144"/>
  <p:tag name="FONT_SIZE" val="14"/>
</p:tagLst>
</file>

<file path=ppt/tags/tag5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89"/>
  <p:tag name="ARTICULATE_AUDIO_RECORDED" val="1"/>
  <p:tag name="ELAPSEDTIME" val="36.6"/>
  <p:tag name="TIMELINE" val="9.7/15.3/21.7/29.1"/>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17.61858"/>
  <p:tag name="MARGIN_2" val="36"/>
  <p:tag name="MARGIN_3" val="72"/>
  <p:tag name="MARGIN_4" val="108"/>
  <p:tag name="MARGIN_5" val="144"/>
  <p:tag name="FONT_SIZE" val="14"/>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17.61858"/>
  <p:tag name="MARGIN_2" val="36"/>
  <p:tag name="MARGIN_3" val="72"/>
  <p:tag name="MARGIN_4" val="108"/>
  <p:tag name="MARGIN_5" val="144"/>
  <p:tag name="FONT_SIZE" val="14"/>
</p:tagLst>
</file>

<file path=ppt/tags/tag6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90"/>
  <p:tag name="ARTICULATE_AUDIO_RECORDED" val="1"/>
  <p:tag name="ELAPSEDTIME" val="20.7"/>
  <p:tag name="ARTICULATE_USED_LAYOUT" val="2"/>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17.61858"/>
  <p:tag name="MARGIN_2" val="36"/>
  <p:tag name="MARGIN_3" val="72"/>
  <p:tag name="MARGIN_4" val="108"/>
  <p:tag name="MARGIN_5" val="144"/>
  <p:tag name="FONT_SIZE" val="14"/>
</p:tagLst>
</file>

<file path=ppt/tags/tag6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45"/>
  <p:tag name="ARTICULATE_AUDIO_RECORDED" val="1"/>
  <p:tag name="ELAPSEDTIME" val="15.2"/>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17.61858"/>
  <p:tag name="MARGIN_2" val="36"/>
  <p:tag name="MARGIN_3" val="72"/>
  <p:tag name="MARGIN_4" val="108"/>
  <p:tag name="MARGIN_5" val="144"/>
  <p:tag name="FONT_SIZE" val="14"/>
</p:tagLst>
</file>

<file path=ppt/tags/tag6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606"/>
  <p:tag name="ARTICULATE_AUDIO_RECORDED" val="1"/>
  <p:tag name="ELAPSEDTIME" val="19.1"/>
  <p:tag name="ARTICULATE_USED_LAYOUT" val="2"/>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17.61858"/>
  <p:tag name="MARGIN_2" val="36"/>
  <p:tag name="MARGIN_3" val="72"/>
  <p:tag name="MARGIN_4" val="108"/>
  <p:tag name="MARGIN_5" val="144"/>
  <p:tag name="FONT_SIZE" val="14"/>
</p:tagLst>
</file>

<file path=ppt/tags/tag7.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53"/>
  <p:tag name="ARTICULATE_AUDIO_RECORDED" val="1"/>
  <p:tag name="ELAPSEDTIME" val="27.4"/>
  <p:tag name="ARTICULATE_USED_LAYOUT" val="3"/>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17.61858"/>
  <p:tag name="MARGIN_2" val="36"/>
  <p:tag name="MARGIN_3" val="72"/>
  <p:tag name="MARGIN_4" val="108"/>
  <p:tag name="MARGIN_5" val="144"/>
  <p:tag name="FONT_SIZE" val="14"/>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c9c735e0-9c38-46e5-8e9c-9a65dd11b59f"/>
  <p:tag name="ARTICULATE_SLIDE_PAUSE" val="0"/>
  <p:tag name="ARTICULATE_LOCK_SLIDE" val="0"/>
  <p:tag name="ARTICULATE_HIDE_SLIDE" val="0"/>
  <p:tag name="ARTICULATE_PLAYER_CONTROL_PREVIOUS" val="True"/>
  <p:tag name="ARTICULATE_PLAYER_CONTROL_NEXT" val="True"/>
  <p:tag name="AUDIO_ID" val="554"/>
  <p:tag name="ARTICULATE_AUDIO_RECORDED" val="1"/>
  <p:tag name="ELAPSEDTIME" val="26.2"/>
  <p:tag name="ARTICULATE_USED_LAYOUT" val="3"/>
</p:tagLst>
</file>

<file path=ppt/theme/theme1.xml><?xml version="1.0" encoding="utf-8"?>
<a:theme xmlns:a="http://schemas.openxmlformats.org/drawingml/2006/main" name="Content Slides">
  <a:themeElements>
    <a:clrScheme name="HII New">
      <a:dk1>
        <a:srgbClr val="24272A"/>
      </a:dk1>
      <a:lt1>
        <a:srgbClr val="FFFFFF"/>
      </a:lt1>
      <a:dk2>
        <a:srgbClr val="003B4D"/>
      </a:dk2>
      <a:lt2>
        <a:srgbClr val="E7E6E6"/>
      </a:lt2>
      <a:accent1>
        <a:srgbClr val="5B6670"/>
      </a:accent1>
      <a:accent2>
        <a:srgbClr val="75ABD1"/>
      </a:accent2>
      <a:accent3>
        <a:srgbClr val="3D6785"/>
      </a:accent3>
      <a:accent4>
        <a:srgbClr val="D18B8A"/>
      </a:accent4>
      <a:accent5>
        <a:srgbClr val="D1D160"/>
      </a:accent5>
      <a:accent6>
        <a:srgbClr val="858444"/>
      </a:accent6>
      <a:hlink>
        <a:srgbClr val="006EAD"/>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I-NNS PowerPoint Template_2023.potx" id="{A63FAB00-F426-4D9D-B965-CE1B05598BD0}" vid="{ED534AF9-D36A-4478-A3FF-9A4F14155CCF}"/>
    </a:ext>
  </a:extLst>
</a:theme>
</file>

<file path=ppt/theme/theme2.xml><?xml version="1.0" encoding="utf-8"?>
<a:theme xmlns:a="http://schemas.openxmlformats.org/drawingml/2006/main" name="Content Slides_Dark Mode">
  <a:themeElements>
    <a:clrScheme name="HII New">
      <a:dk1>
        <a:srgbClr val="24272A"/>
      </a:dk1>
      <a:lt1>
        <a:srgbClr val="FFFFFF"/>
      </a:lt1>
      <a:dk2>
        <a:srgbClr val="003B4D"/>
      </a:dk2>
      <a:lt2>
        <a:srgbClr val="E7E6E6"/>
      </a:lt2>
      <a:accent1>
        <a:srgbClr val="5B6670"/>
      </a:accent1>
      <a:accent2>
        <a:srgbClr val="75ABD1"/>
      </a:accent2>
      <a:accent3>
        <a:srgbClr val="3D6785"/>
      </a:accent3>
      <a:accent4>
        <a:srgbClr val="D18B8A"/>
      </a:accent4>
      <a:accent5>
        <a:srgbClr val="D1D160"/>
      </a:accent5>
      <a:accent6>
        <a:srgbClr val="858444"/>
      </a:accent6>
      <a:hlink>
        <a:srgbClr val="006EAD"/>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I-NNS PowerPoint Template_2023.potx" id="{A63FAB00-F426-4D9D-B965-CE1B05598BD0}" vid="{53A31834-80BB-4BBE-847D-9F3E87953F77}"/>
    </a:ext>
  </a:extLst>
</a:theme>
</file>

<file path=ppt/theme/theme3.xml><?xml version="1.0" encoding="utf-8"?>
<a:theme xmlns:a="http://schemas.openxmlformats.org/drawingml/2006/main" name="Cover Slide">
  <a:themeElements>
    <a:clrScheme name="HII New">
      <a:dk1>
        <a:srgbClr val="24272A"/>
      </a:dk1>
      <a:lt1>
        <a:srgbClr val="FFFFFF"/>
      </a:lt1>
      <a:dk2>
        <a:srgbClr val="003B4D"/>
      </a:dk2>
      <a:lt2>
        <a:srgbClr val="E7E6E6"/>
      </a:lt2>
      <a:accent1>
        <a:srgbClr val="5B6670"/>
      </a:accent1>
      <a:accent2>
        <a:srgbClr val="75ABD1"/>
      </a:accent2>
      <a:accent3>
        <a:srgbClr val="3D6785"/>
      </a:accent3>
      <a:accent4>
        <a:srgbClr val="D18B8A"/>
      </a:accent4>
      <a:accent5>
        <a:srgbClr val="D1D160"/>
      </a:accent5>
      <a:accent6>
        <a:srgbClr val="858444"/>
      </a:accent6>
      <a:hlink>
        <a:srgbClr val="006EAD"/>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I-NNS PowerPoint Template_2023.potx" id="{A63FAB00-F426-4D9D-B965-CE1B05598BD0}" vid="{811290E3-E3D0-4510-971B-633A3384BF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II New">
    <a:dk1>
      <a:srgbClr val="24272A"/>
    </a:dk1>
    <a:lt1>
      <a:srgbClr val="FFFFFF"/>
    </a:lt1>
    <a:dk2>
      <a:srgbClr val="003B4D"/>
    </a:dk2>
    <a:lt2>
      <a:srgbClr val="E7E6E6"/>
    </a:lt2>
    <a:accent1>
      <a:srgbClr val="5B6670"/>
    </a:accent1>
    <a:accent2>
      <a:srgbClr val="75ABD1"/>
    </a:accent2>
    <a:accent3>
      <a:srgbClr val="3D6785"/>
    </a:accent3>
    <a:accent4>
      <a:srgbClr val="D18B8A"/>
    </a:accent4>
    <a:accent5>
      <a:srgbClr val="D1D160"/>
    </a:accent5>
    <a:accent6>
      <a:srgbClr val="858444"/>
    </a:accent6>
    <a:hlink>
      <a:srgbClr val="006EAD"/>
    </a:hlink>
    <a:folHlink>
      <a:srgbClr val="954F72"/>
    </a:folHlink>
  </a:clrScheme>
</a:themeOverride>
</file>

<file path=ppt/theme/themeOverride2.xml><?xml version="1.0" encoding="utf-8"?>
<a:themeOverride xmlns:a="http://schemas.openxmlformats.org/drawingml/2006/main">
  <a:clrScheme name="HII New">
    <a:dk1>
      <a:srgbClr val="24272A"/>
    </a:dk1>
    <a:lt1>
      <a:srgbClr val="FFFFFF"/>
    </a:lt1>
    <a:dk2>
      <a:srgbClr val="003B4D"/>
    </a:dk2>
    <a:lt2>
      <a:srgbClr val="E7E6E6"/>
    </a:lt2>
    <a:accent1>
      <a:srgbClr val="5B6670"/>
    </a:accent1>
    <a:accent2>
      <a:srgbClr val="75ABD1"/>
    </a:accent2>
    <a:accent3>
      <a:srgbClr val="3D6785"/>
    </a:accent3>
    <a:accent4>
      <a:srgbClr val="D18B8A"/>
    </a:accent4>
    <a:accent5>
      <a:srgbClr val="D1D160"/>
    </a:accent5>
    <a:accent6>
      <a:srgbClr val="858444"/>
    </a:accent6>
    <a:hlink>
      <a:srgbClr val="006EAD"/>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1D21BF-CA33-468C-A2EE-073CE3C89D6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A005D76-E0E5-4A43-9F73-38F750DA9511}">
  <ds:schemaRefs>
    <ds:schemaRef ds:uri="http://schemas.microsoft.com/sharepoint/v3/contenttype/forms"/>
  </ds:schemaRefs>
</ds:datastoreItem>
</file>

<file path=customXml/itemProps3.xml><?xml version="1.0" encoding="utf-8"?>
<ds:datastoreItem xmlns:ds="http://schemas.openxmlformats.org/officeDocument/2006/customXml" ds:itemID="{4D5B8736-9510-4F0E-881D-5FA78AF504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HII-NNS PowerPoint Template_2023</Template>
  <TotalTime>2209</TotalTime>
  <Words>5266</Words>
  <Application>Microsoft Office PowerPoint</Application>
  <PresentationFormat>Widescreen</PresentationFormat>
  <Paragraphs>456</Paragraphs>
  <Slides>44</Slides>
  <Notes>35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44</vt:i4>
      </vt:variant>
    </vt:vector>
  </HeadingPairs>
  <TitlesOfParts>
    <vt:vector size="50" baseType="lpstr">
      <vt:lpstr>Arial</vt:lpstr>
      <vt:lpstr>Calibri</vt:lpstr>
      <vt:lpstr>Century Gothic</vt:lpstr>
      <vt:lpstr>Content Slides</vt:lpstr>
      <vt:lpstr>Content Slides_Dark Mode</vt:lpstr>
      <vt:lpstr>Cover Slide</vt:lpstr>
      <vt:lpstr>SPARS: Shipbuilding Partners and Suppliers</vt:lpstr>
      <vt:lpstr>Shipbuilding Partners and Suppliers (SPARS)</vt:lpstr>
      <vt:lpstr>Who can use SPARS and what are the advantages?</vt:lpstr>
      <vt:lpstr>How to access SPARS</vt:lpstr>
      <vt:lpstr>Security - Protection of Data</vt:lpstr>
      <vt:lpstr>SPARS Landing / Home Page</vt:lpstr>
      <vt:lpstr>NNS Forms to the Active Forms Screen </vt:lpstr>
      <vt:lpstr>Active Forms: Definitions</vt:lpstr>
      <vt:lpstr>Service and Non-Material Number Submittals</vt:lpstr>
      <vt:lpstr>Software Submittals</vt:lpstr>
      <vt:lpstr>How to Create a Submittal</vt:lpstr>
      <vt:lpstr>Hardcopy Submittals</vt:lpstr>
      <vt:lpstr>Vendor Quote (VQ) Submittal</vt:lpstr>
      <vt:lpstr>Vendor Information Request (VIR) Submittal</vt:lpstr>
      <vt:lpstr>Purchase Order Refresh Action (PORA) Submittal </vt:lpstr>
      <vt:lpstr>Forms for Carriers and Non-VCS Submarines</vt:lpstr>
      <vt:lpstr>Forms for Virginia Class Submarines (VCS)</vt:lpstr>
      <vt:lpstr>Requirement Driven Submittals</vt:lpstr>
      <vt:lpstr>Help</vt:lpstr>
      <vt:lpstr>Attachment Types</vt:lpstr>
      <vt:lpstr>Additional Document Information (ADI)</vt:lpstr>
      <vt:lpstr>Additional Document Information (ADI), continued…</vt:lpstr>
      <vt:lpstr>Additional Document Information (ADI), continued…</vt:lpstr>
      <vt:lpstr>Additional Document Information (ADI), continued…</vt:lpstr>
      <vt:lpstr>How to Save Submittals</vt:lpstr>
      <vt:lpstr>How to Delete Submittals</vt:lpstr>
      <vt:lpstr>How to Submit Submittals</vt:lpstr>
      <vt:lpstr>Failed Submittals</vt:lpstr>
      <vt:lpstr>Status Before Submittal</vt:lpstr>
      <vt:lpstr>Status After Submittal</vt:lpstr>
      <vt:lpstr>Estimated Completion Dates (ECD)</vt:lpstr>
      <vt:lpstr>Completed Submittals</vt:lpstr>
      <vt:lpstr>How to Print a Submittal</vt:lpstr>
      <vt:lpstr>Printing Submittals</vt:lpstr>
      <vt:lpstr>Duplicating a Submittal</vt:lpstr>
      <vt:lpstr>Duplicating a Submittal, continued…</vt:lpstr>
      <vt:lpstr>How to Refresh Active Forms</vt:lpstr>
      <vt:lpstr>How to Search for Submittals</vt:lpstr>
      <vt:lpstr>How to Export Submittals to Excel</vt:lpstr>
      <vt:lpstr>How to Export Submittals to Excel, continued…</vt:lpstr>
      <vt:lpstr>How to Close Active Forms  </vt:lpstr>
      <vt:lpstr>User Services</vt:lpstr>
      <vt:lpstr>Important to Remember…</vt:lpstr>
      <vt:lpstr>Thank you…</vt:lpstr>
    </vt:vector>
  </TitlesOfParts>
  <Company>Newport News Shipbuilding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HII PowerPoint Template</dc:title>
  <dc:creator>Latimer, Eva</dc:creator>
  <cp:lastModifiedBy>Borst, Jessica</cp:lastModifiedBy>
  <cp:revision>138</cp:revision>
  <dcterms:created xsi:type="dcterms:W3CDTF">2023-06-19T11:07:27Z</dcterms:created>
  <dcterms:modified xsi:type="dcterms:W3CDTF">2024-10-11T12:48:35Z</dcterms:modified>
</cp:coreProperties>
</file>